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9144000" cy="5143500"/>
  <p:embeddedFontLst>
    <p:embeddedFont>
      <p:font typeface="Montserrat"/>
      <p:regular r:id="rId28"/>
      <p:bold r:id="rId29"/>
      <p:italic r:id="rId30"/>
      <p:boldItalic r:id="rId31"/>
    </p:embeddedFont>
    <p:embeddedFont>
      <p:font typeface="Tahoma"/>
      <p:regular r:id="rId32"/>
      <p:bold r:id="rId33"/>
    </p:embeddedFont>
    <p:embeddedFont>
      <p:font typeface="Varela Round"/>
      <p:regular r:id="rId34"/>
    </p:embeddedFont>
    <p:embeddedFont>
      <p:font typeface="Montserrat ExtraBold"/>
      <p:bold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http://customooxmlschemas.google.com/">
      <go:slidesCustomData xmlns:go="http://customooxmlschemas.google.com/" r:id="rId37" roundtripDataSignature="AMtx7mgG5lVEwLRsHiUt8cL2wIbDKfarl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Tahoma-bold.fntdata"/><Relationship Id="rId10" Type="http://schemas.openxmlformats.org/officeDocument/2006/relationships/slide" Target="slides/slide5.xml"/><Relationship Id="rId32" Type="http://schemas.openxmlformats.org/officeDocument/2006/relationships/font" Target="fonts/Tahoma-regular.fntdata"/><Relationship Id="rId13" Type="http://schemas.openxmlformats.org/officeDocument/2006/relationships/slide" Target="slides/slide8.xml"/><Relationship Id="rId35" Type="http://schemas.openxmlformats.org/officeDocument/2006/relationships/font" Target="fonts/MontserratExtraBold-bold.fntdata"/><Relationship Id="rId12" Type="http://schemas.openxmlformats.org/officeDocument/2006/relationships/slide" Target="slides/slide7.xml"/><Relationship Id="rId34" Type="http://schemas.openxmlformats.org/officeDocument/2006/relationships/font" Target="fonts/VarelaRound-regular.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MontserratExtraBol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gif>
</file>

<file path=ppt/media/image13.jpg>
</file>

<file path=ppt/media/image14.gif>
</file>

<file path=ppt/media/image15.gif>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 name="Google Shape;45;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6f58085aa_0_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b6f58085aa_0_1: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d24ee2225_2_65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dd24ee2225_2_65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4: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24c2a4305_1_5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24c2a4305_1_5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dd24ee2225_2_60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dd24ee2225_2_608: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dd24ee2225_2_99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dd24ee2225_2_998: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24c2a4305_1_1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e24c2a4305_1_14: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24c2a4305_1_2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e24c2a4305_1_21: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5: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8" name="Google Shape;248;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acae16c17_0_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dacae16c17_0_7: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24c2a4305_1_7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9" name="Google Shape;59;ge24c2a4305_1_73: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dd24ee2225_2_89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dd24ee2225_2_89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dd1ef97e88_0_3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dd1ef97e88_0_39: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6: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3" name="Google Shape;303;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d24ee2225_2_70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gdd24ee2225_2_704: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80886873b_33_59: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gd80886873b_33_5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d1c8d4f11_0_3: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0" name="Google Shape;150;gdd1c8d4f11_0_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24c2a4305_1_36: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ge24c2a4305_1_3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24c2a4305_1_4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4" name="Google Shape;164;ge24c2a4305_1_4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3: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1" name="Google Shape;171;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dd24ee2225_2_100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dd24ee2225_2_1007: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15" name="Shape 15"/>
        <p:cNvGrpSpPr/>
        <p:nvPr/>
      </p:nvGrpSpPr>
      <p:grpSpPr>
        <a:xfrm>
          <a:off x="0" y="0"/>
          <a:ext cx="0" cy="0"/>
          <a:chOff x="0" y="0"/>
          <a:chExt cx="0" cy="0"/>
        </a:xfrm>
      </p:grpSpPr>
      <p:sp>
        <p:nvSpPr>
          <p:cNvPr id="16" name="Google Shape;16;p9"/>
          <p:cNvSpPr txBox="1"/>
          <p:nvPr>
            <p:ph type="ctr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9"/>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9"/>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9"/>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9"/>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
        <p:nvSpPr>
          <p:cNvPr id="22" name="Google Shape;22;p10"/>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0"/>
          <p:cNvSpPr txBox="1"/>
          <p:nvPr>
            <p:ph idx="1" type="body"/>
          </p:nvPr>
        </p:nvSpPr>
        <p:spPr>
          <a:xfrm>
            <a:off x="799629" y="1275037"/>
            <a:ext cx="7544740" cy="18923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1600">
                <a:solidFill>
                  <a:srgbClr val="595959"/>
                </a:solidFill>
                <a:latin typeface="Tahoma"/>
                <a:ea typeface="Tahoma"/>
                <a:cs typeface="Tahoma"/>
                <a:sym typeface="Tahoma"/>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 name="Google Shape;24;p10"/>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0"/>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0"/>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7" name="Shape 27"/>
        <p:cNvGrpSpPr/>
        <p:nvPr/>
      </p:nvGrpSpPr>
      <p:grpSpPr>
        <a:xfrm>
          <a:off x="0" y="0"/>
          <a:ext cx="0" cy="0"/>
          <a:chOff x="0" y="0"/>
          <a:chExt cx="0" cy="0"/>
        </a:xfrm>
      </p:grpSpPr>
      <p:sp>
        <p:nvSpPr>
          <p:cNvPr id="28" name="Google Shape;28;p11"/>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1"/>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 name="Google Shape;30;p11"/>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 name="Google Shape;31;p11"/>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1"/>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1"/>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4" name="Shape 34"/>
        <p:cNvGrpSpPr/>
        <p:nvPr/>
      </p:nvGrpSpPr>
      <p:grpSpPr>
        <a:xfrm>
          <a:off x="0" y="0"/>
          <a:ext cx="0" cy="0"/>
          <a:chOff x="0" y="0"/>
          <a:chExt cx="0" cy="0"/>
        </a:xfrm>
      </p:grpSpPr>
      <p:sp>
        <p:nvSpPr>
          <p:cNvPr id="35" name="Google Shape;35;p12"/>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2"/>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2"/>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2"/>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9" name="Shape 39"/>
        <p:cNvGrpSpPr/>
        <p:nvPr/>
      </p:nvGrpSpPr>
      <p:grpSpPr>
        <a:xfrm>
          <a:off x="0" y="0"/>
          <a:ext cx="0" cy="0"/>
          <a:chOff x="0" y="0"/>
          <a:chExt cx="0" cy="0"/>
        </a:xfrm>
      </p:grpSpPr>
      <p:sp>
        <p:nvSpPr>
          <p:cNvPr id="40" name="Google Shape;40;p13"/>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3"/>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8"/>
          <p:cNvPicPr preferRelativeResize="0"/>
          <p:nvPr/>
        </p:nvPicPr>
        <p:blipFill rotWithShape="1">
          <a:blip r:embed="rId1">
            <a:alphaModFix/>
          </a:blip>
          <a:srcRect b="0" l="0" r="0" t="0"/>
          <a:stretch/>
        </p:blipFill>
        <p:spPr>
          <a:xfrm>
            <a:off x="854480" y="4828426"/>
            <a:ext cx="497334" cy="240017"/>
          </a:xfrm>
          <a:prstGeom prst="rect">
            <a:avLst/>
          </a:prstGeom>
          <a:noFill/>
          <a:ln>
            <a:noFill/>
          </a:ln>
        </p:spPr>
      </p:pic>
      <p:sp>
        <p:nvSpPr>
          <p:cNvPr id="7" name="Google Shape;7;p8"/>
          <p:cNvSpPr/>
          <p:nvPr/>
        </p:nvSpPr>
        <p:spPr>
          <a:xfrm>
            <a:off x="0" y="49"/>
            <a:ext cx="500380" cy="5143500"/>
          </a:xfrm>
          <a:custGeom>
            <a:rect b="b" l="l" r="r" t="t"/>
            <a:pathLst>
              <a:path extrusionOk="0" h="5143500" w="500380">
                <a:moveTo>
                  <a:pt x="499799" y="5143499"/>
                </a:moveTo>
                <a:lnTo>
                  <a:pt x="0" y="5143499"/>
                </a:lnTo>
                <a:lnTo>
                  <a:pt x="0" y="0"/>
                </a:lnTo>
                <a:lnTo>
                  <a:pt x="499799" y="0"/>
                </a:lnTo>
                <a:lnTo>
                  <a:pt x="499799" y="51434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 name="Google Shape;8;p8"/>
          <p:cNvSpPr/>
          <p:nvPr/>
        </p:nvSpPr>
        <p:spPr>
          <a:xfrm>
            <a:off x="863699" y="817225"/>
            <a:ext cx="295275" cy="44450"/>
          </a:xfrm>
          <a:custGeom>
            <a:rect b="b" l="l" r="r" t="t"/>
            <a:pathLst>
              <a:path extrusionOk="0" h="44450" w="295275">
                <a:moveTo>
                  <a:pt x="295199" y="44099"/>
                </a:moveTo>
                <a:lnTo>
                  <a:pt x="0" y="44099"/>
                </a:lnTo>
                <a:lnTo>
                  <a:pt x="0" y="0"/>
                </a:lnTo>
                <a:lnTo>
                  <a:pt x="295199" y="0"/>
                </a:lnTo>
                <a:lnTo>
                  <a:pt x="295199" y="440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 name="Google Shape;9;p8"/>
          <p:cNvSpPr/>
          <p:nvPr/>
        </p:nvSpPr>
        <p:spPr>
          <a:xfrm>
            <a:off x="1158899" y="817225"/>
            <a:ext cx="295275" cy="44450"/>
          </a:xfrm>
          <a:custGeom>
            <a:rect b="b" l="l" r="r" t="t"/>
            <a:pathLst>
              <a:path extrusionOk="0" h="44450" w="295275">
                <a:moveTo>
                  <a:pt x="295199" y="44099"/>
                </a:moveTo>
                <a:lnTo>
                  <a:pt x="0" y="44099"/>
                </a:lnTo>
                <a:lnTo>
                  <a:pt x="0" y="0"/>
                </a:lnTo>
                <a:lnTo>
                  <a:pt x="295199" y="0"/>
                </a:lnTo>
                <a:lnTo>
                  <a:pt x="295199" y="44099"/>
                </a:lnTo>
                <a:close/>
              </a:path>
            </a:pathLst>
          </a:custGeom>
          <a:solidFill>
            <a:srgbClr val="EB55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 name="Google Shape;10;p8"/>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1" i="0" sz="2600" u="none" cap="none" strike="noStrike">
                <a:solidFill>
                  <a:srgbClr val="1A1A1A"/>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8"/>
          <p:cNvSpPr txBox="1"/>
          <p:nvPr>
            <p:ph idx="1" type="body"/>
          </p:nvPr>
        </p:nvSpPr>
        <p:spPr>
          <a:xfrm>
            <a:off x="799629" y="1275037"/>
            <a:ext cx="7544740" cy="18923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1600" u="none" cap="none" strike="noStrike">
                <a:solidFill>
                  <a:srgbClr val="5959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12" name="Google Shape;12;p8"/>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p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8"/>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dataanalytics-q4a1096.slack.com/archives/C01V68QJXL2" TargetMode="External"/><Relationship Id="rId4" Type="http://schemas.openxmlformats.org/officeDocument/2006/relationships/hyperlink" Target="https://github.com/VIP509/Data-Processing-Project" TargetMode="External"/><Relationship Id="rId5" Type="http://schemas.openxmlformats.org/officeDocument/2006/relationships/hyperlink" Target="https://www.google.com/amp/s/hackr.io/blog/what-is-data-analysis-methods-techniques-tools/am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 name="Shape 46"/>
        <p:cNvGrpSpPr/>
        <p:nvPr/>
      </p:nvGrpSpPr>
      <p:grpSpPr>
        <a:xfrm>
          <a:off x="0" y="0"/>
          <a:ext cx="0" cy="0"/>
          <a:chOff x="0" y="0"/>
          <a:chExt cx="0" cy="0"/>
        </a:xfrm>
      </p:grpSpPr>
      <p:grpSp>
        <p:nvGrpSpPr>
          <p:cNvPr id="47" name="Google Shape;47;p1"/>
          <p:cNvGrpSpPr/>
          <p:nvPr/>
        </p:nvGrpSpPr>
        <p:grpSpPr>
          <a:xfrm>
            <a:off x="4997825" y="0"/>
            <a:ext cx="4146550" cy="5143500"/>
            <a:chOff x="4997825" y="0"/>
            <a:chExt cx="4146550" cy="5143500"/>
          </a:xfrm>
        </p:grpSpPr>
        <p:pic>
          <p:nvPicPr>
            <p:cNvPr id="48" name="Google Shape;48;p1"/>
            <p:cNvPicPr preferRelativeResize="0"/>
            <p:nvPr/>
          </p:nvPicPr>
          <p:blipFill rotWithShape="1">
            <a:blip r:embed="rId3">
              <a:alphaModFix/>
            </a:blip>
            <a:srcRect b="0" l="0" r="0" t="0"/>
            <a:stretch/>
          </p:blipFill>
          <p:spPr>
            <a:xfrm>
              <a:off x="5436674" y="2866624"/>
              <a:ext cx="3622496" cy="957179"/>
            </a:xfrm>
            <a:prstGeom prst="rect">
              <a:avLst/>
            </a:prstGeom>
            <a:noFill/>
            <a:ln>
              <a:noFill/>
            </a:ln>
          </p:spPr>
        </p:pic>
        <p:sp>
          <p:nvSpPr>
            <p:cNvPr id="49" name="Google Shape;49;p1"/>
            <p:cNvSpPr/>
            <p:nvPr/>
          </p:nvSpPr>
          <p:spPr>
            <a:xfrm>
              <a:off x="4997825" y="0"/>
              <a:ext cx="4146550" cy="5143500"/>
            </a:xfrm>
            <a:custGeom>
              <a:rect b="b" l="l" r="r" t="t"/>
              <a:pathLst>
                <a:path extrusionOk="0" h="5143500" w="4146550">
                  <a:moveTo>
                    <a:pt x="4146299" y="5143499"/>
                  </a:moveTo>
                  <a:lnTo>
                    <a:pt x="0" y="5143499"/>
                  </a:lnTo>
                  <a:lnTo>
                    <a:pt x="0" y="0"/>
                  </a:lnTo>
                  <a:lnTo>
                    <a:pt x="4146299" y="0"/>
                  </a:lnTo>
                  <a:lnTo>
                    <a:pt x="4146299" y="5143499"/>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0" name="Google Shape;50;p1"/>
            <p:cNvSpPr/>
            <p:nvPr/>
          </p:nvSpPr>
          <p:spPr>
            <a:xfrm>
              <a:off x="4997825" y="0"/>
              <a:ext cx="4146550" cy="5143500"/>
            </a:xfrm>
            <a:custGeom>
              <a:rect b="b" l="l" r="r" t="t"/>
              <a:pathLst>
                <a:path extrusionOk="0" h="5143500" w="4146550">
                  <a:moveTo>
                    <a:pt x="0" y="0"/>
                  </a:moveTo>
                  <a:lnTo>
                    <a:pt x="4146299" y="0"/>
                  </a:lnTo>
                  <a:lnTo>
                    <a:pt x="4146299" y="5143499"/>
                  </a:lnTo>
                  <a:lnTo>
                    <a:pt x="0" y="5143499"/>
                  </a:lnTo>
                  <a:lnTo>
                    <a:pt x="0" y="0"/>
                  </a:lnTo>
                  <a:close/>
                </a:path>
              </a:pathLst>
            </a:custGeom>
            <a:noFill/>
            <a:ln cap="flat" cmpd="sng" w="9525">
              <a:solidFill>
                <a:srgbClr val="1A1A1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51" name="Google Shape;51;p1"/>
            <p:cNvPicPr preferRelativeResize="0"/>
            <p:nvPr/>
          </p:nvPicPr>
          <p:blipFill rotWithShape="1">
            <a:blip r:embed="rId4">
              <a:alphaModFix/>
            </a:blip>
            <a:srcRect b="0" l="0" r="0" t="0"/>
            <a:stretch/>
          </p:blipFill>
          <p:spPr>
            <a:xfrm>
              <a:off x="5053338" y="1277741"/>
              <a:ext cx="4035272" cy="1866119"/>
            </a:xfrm>
            <a:prstGeom prst="rect">
              <a:avLst/>
            </a:prstGeom>
            <a:noFill/>
            <a:ln>
              <a:noFill/>
            </a:ln>
          </p:spPr>
        </p:pic>
      </p:grpSp>
      <p:sp>
        <p:nvSpPr>
          <p:cNvPr id="52" name="Google Shape;52;p1"/>
          <p:cNvSpPr txBox="1"/>
          <p:nvPr/>
        </p:nvSpPr>
        <p:spPr>
          <a:xfrm>
            <a:off x="802475" y="1377175"/>
            <a:ext cx="3680700" cy="1771800"/>
          </a:xfrm>
          <a:prstGeom prst="rect">
            <a:avLst/>
          </a:prstGeom>
          <a:noFill/>
          <a:ln>
            <a:noFill/>
          </a:ln>
        </p:spPr>
        <p:txBody>
          <a:bodyPr anchorCtr="0" anchor="t" bIns="0" lIns="0" spcFirstLastPara="1" rIns="0" wrap="square" tIns="8875">
            <a:spAutoFit/>
          </a:bodyPr>
          <a:lstStyle/>
          <a:p>
            <a:pPr indent="0" lvl="0" marL="12700" marR="5080" rtl="0" algn="l">
              <a:lnSpc>
                <a:spcPct val="100699"/>
              </a:lnSpc>
              <a:spcBef>
                <a:spcPts val="0"/>
              </a:spcBef>
              <a:spcAft>
                <a:spcPts val="0"/>
              </a:spcAft>
              <a:buClr>
                <a:srgbClr val="000000"/>
              </a:buClr>
              <a:buSzPts val="3800"/>
              <a:buFont typeface="Arial"/>
              <a:buNone/>
            </a:pPr>
            <a:r>
              <a:rPr b="1" i="0" lang="en-US" sz="3800" u="none" cap="none" strike="noStrike">
                <a:solidFill>
                  <a:schemeClr val="lt1"/>
                </a:solidFill>
                <a:latin typeface="Trebuchet MS"/>
                <a:ea typeface="Trebuchet MS"/>
                <a:cs typeface="Trebuchet MS"/>
                <a:sym typeface="Trebuchet MS"/>
              </a:rPr>
              <a:t>Boutique sales products Analysis</a:t>
            </a:r>
            <a:endParaRPr b="0" i="0" sz="3800" u="none" cap="none" strike="noStrike">
              <a:solidFill>
                <a:schemeClr val="lt1"/>
              </a:solidFill>
              <a:latin typeface="Trebuchet MS"/>
              <a:ea typeface="Trebuchet MS"/>
              <a:cs typeface="Trebuchet MS"/>
              <a:sym typeface="Trebuchet MS"/>
            </a:endParaRPr>
          </a:p>
        </p:txBody>
      </p:sp>
      <p:grpSp>
        <p:nvGrpSpPr>
          <p:cNvPr id="53" name="Google Shape;53;p1"/>
          <p:cNvGrpSpPr/>
          <p:nvPr/>
        </p:nvGrpSpPr>
        <p:grpSpPr>
          <a:xfrm>
            <a:off x="1649" y="0"/>
            <a:ext cx="5017135" cy="5143500"/>
            <a:chOff x="1649" y="0"/>
            <a:chExt cx="5017135" cy="5143500"/>
          </a:xfrm>
        </p:grpSpPr>
        <p:sp>
          <p:nvSpPr>
            <p:cNvPr id="54" name="Google Shape;54;p1"/>
            <p:cNvSpPr/>
            <p:nvPr/>
          </p:nvSpPr>
          <p:spPr>
            <a:xfrm>
              <a:off x="1649" y="0"/>
              <a:ext cx="4996180" cy="5143500"/>
            </a:xfrm>
            <a:custGeom>
              <a:rect b="b" l="l" r="r" t="t"/>
              <a:pathLst>
                <a:path extrusionOk="0" h="5143500" w="4996180">
                  <a:moveTo>
                    <a:pt x="0" y="5143499"/>
                  </a:moveTo>
                  <a:lnTo>
                    <a:pt x="4996174" y="5143499"/>
                  </a:lnTo>
                  <a:lnTo>
                    <a:pt x="4996174" y="0"/>
                  </a:lnTo>
                  <a:lnTo>
                    <a:pt x="0" y="0"/>
                  </a:lnTo>
                  <a:lnTo>
                    <a:pt x="0" y="51434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5" name="Google Shape;55;p1"/>
            <p:cNvSpPr/>
            <p:nvPr/>
          </p:nvSpPr>
          <p:spPr>
            <a:xfrm>
              <a:off x="1649" y="0"/>
              <a:ext cx="5017135" cy="5143500"/>
            </a:xfrm>
            <a:custGeom>
              <a:rect b="b" l="l" r="r" t="t"/>
              <a:pathLst>
                <a:path extrusionOk="0" h="5143500" w="5017135">
                  <a:moveTo>
                    <a:pt x="0" y="0"/>
                  </a:moveTo>
                  <a:lnTo>
                    <a:pt x="5016599" y="0"/>
                  </a:lnTo>
                  <a:lnTo>
                    <a:pt x="5016599" y="5143499"/>
                  </a:lnTo>
                  <a:lnTo>
                    <a:pt x="0" y="5143499"/>
                  </a:lnTo>
                  <a:lnTo>
                    <a:pt x="0" y="0"/>
                  </a:lnTo>
                  <a:close/>
                </a:path>
              </a:pathLst>
            </a:custGeom>
            <a:noFill/>
            <a:ln cap="flat" cmpd="sng" w="9525">
              <a:solidFill>
                <a:srgbClr val="1A1A1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56" name="Google Shape;56;p1"/>
          <p:cNvSpPr txBox="1"/>
          <p:nvPr/>
        </p:nvSpPr>
        <p:spPr>
          <a:xfrm>
            <a:off x="632475" y="1218100"/>
            <a:ext cx="3348300" cy="315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500"/>
              <a:buFont typeface="Arial"/>
              <a:buNone/>
            </a:pPr>
            <a:r>
              <a:rPr b="1" lang="en-US" sz="4300">
                <a:solidFill>
                  <a:schemeClr val="lt1"/>
                </a:solidFill>
                <a:latin typeface="Montserrat"/>
                <a:ea typeface="Montserrat"/>
                <a:cs typeface="Montserrat"/>
                <a:sym typeface="Montserrat"/>
              </a:rPr>
              <a:t>Data Processing Project</a:t>
            </a:r>
            <a:endParaRPr b="1" sz="43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4500"/>
              <a:buFont typeface="Arial"/>
              <a:buNone/>
            </a:pPr>
            <a:r>
              <a:t/>
            </a:r>
            <a:endParaRPr b="1" sz="4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4500"/>
              <a:buFont typeface="Arial"/>
              <a:buNone/>
            </a:pPr>
            <a:r>
              <a:rPr b="1" lang="en-US" sz="1900">
                <a:solidFill>
                  <a:schemeClr val="dk1"/>
                </a:solidFill>
                <a:latin typeface="Montserrat"/>
                <a:ea typeface="Montserrat"/>
                <a:cs typeface="Montserrat"/>
                <a:sym typeface="Montserrat"/>
              </a:rPr>
              <a:t>Due 27/06/2021</a:t>
            </a:r>
            <a:endParaRPr b="1" sz="1900">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b6f58085aa_0_1"/>
          <p:cNvSpPr txBox="1"/>
          <p:nvPr>
            <p:ph type="ctrTitle"/>
          </p:nvPr>
        </p:nvSpPr>
        <p:spPr>
          <a:xfrm>
            <a:off x="821750" y="340542"/>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Communes with the most applicants</a:t>
            </a:r>
            <a:endParaRPr b="1">
              <a:solidFill>
                <a:srgbClr val="1A1A1A"/>
              </a:solidFill>
            </a:endParaRPr>
          </a:p>
        </p:txBody>
      </p:sp>
      <p:sp>
        <p:nvSpPr>
          <p:cNvPr id="189" name="Google Shape;189;gb6f58085aa_0_1"/>
          <p:cNvSpPr txBox="1"/>
          <p:nvPr/>
        </p:nvSpPr>
        <p:spPr>
          <a:xfrm>
            <a:off x="7126525" y="980750"/>
            <a:ext cx="1786200" cy="33093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US">
                <a:solidFill>
                  <a:srgbClr val="666666"/>
                </a:solidFill>
                <a:latin typeface="Tahoma"/>
                <a:ea typeface="Tahoma"/>
                <a:cs typeface="Tahoma"/>
                <a:sym typeface="Tahoma"/>
              </a:rPr>
              <a:t>Besides Port-au-Prince where the first training center is located, Delmas,Petion-ville and Carrefour were the others communes with the most applicants</a:t>
            </a:r>
            <a:endParaRPr b="0" i="0" sz="1400" u="none" cap="none" strike="noStrike">
              <a:solidFill>
                <a:srgbClr val="666666"/>
              </a:solidFill>
              <a:latin typeface="Tahoma"/>
              <a:ea typeface="Tahoma"/>
              <a:cs typeface="Tahoma"/>
              <a:sym typeface="Tahoma"/>
            </a:endParaRPr>
          </a:p>
        </p:txBody>
      </p:sp>
      <p:pic>
        <p:nvPicPr>
          <p:cNvPr id="190" name="Google Shape;190;gb6f58085aa_0_1"/>
          <p:cNvPicPr preferRelativeResize="0"/>
          <p:nvPr/>
        </p:nvPicPr>
        <p:blipFill>
          <a:blip r:embed="rId3">
            <a:alphaModFix/>
          </a:blip>
          <a:stretch>
            <a:fillRect/>
          </a:stretch>
        </p:blipFill>
        <p:spPr>
          <a:xfrm>
            <a:off x="821750" y="929550"/>
            <a:ext cx="5908174" cy="3885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dd24ee2225_2_652"/>
          <p:cNvSpPr txBox="1"/>
          <p:nvPr>
            <p:ph type="ctrTitle"/>
          </p:nvPr>
        </p:nvSpPr>
        <p:spPr>
          <a:xfrm>
            <a:off x="821750" y="158052"/>
            <a:ext cx="7500600" cy="6156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sz="2000"/>
              <a:t>Communes with the most applicants with access to internet and computer at the same time</a:t>
            </a:r>
            <a:endParaRPr sz="2000"/>
          </a:p>
        </p:txBody>
      </p:sp>
      <p:sp>
        <p:nvSpPr>
          <p:cNvPr id="196" name="Google Shape;196;gdd24ee2225_2_652"/>
          <p:cNvSpPr txBox="1"/>
          <p:nvPr/>
        </p:nvSpPr>
        <p:spPr>
          <a:xfrm>
            <a:off x="6968175" y="1152100"/>
            <a:ext cx="1522800" cy="395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400"/>
              <a:buFont typeface="Arial"/>
              <a:buNone/>
            </a:pPr>
            <a:r>
              <a:rPr lang="en-US">
                <a:solidFill>
                  <a:srgbClr val="666666"/>
                </a:solidFill>
                <a:latin typeface="Tahoma"/>
                <a:ea typeface="Tahoma"/>
                <a:cs typeface="Tahoma"/>
                <a:sym typeface="Tahoma"/>
              </a:rPr>
              <a:t>Besides Port-au-Prince where the first training center is located, Delmas,Petion-ville and Carrefour with the most applicants who has access to laptop and internet</a:t>
            </a:r>
            <a:endParaRPr>
              <a:latin typeface="Tahoma"/>
              <a:ea typeface="Tahoma"/>
              <a:cs typeface="Tahoma"/>
              <a:sym typeface="Tahoma"/>
            </a:endParaRPr>
          </a:p>
        </p:txBody>
      </p:sp>
      <p:pic>
        <p:nvPicPr>
          <p:cNvPr id="197" name="Google Shape;197;gdd24ee2225_2_652"/>
          <p:cNvPicPr preferRelativeResize="0"/>
          <p:nvPr/>
        </p:nvPicPr>
        <p:blipFill>
          <a:blip r:embed="rId3">
            <a:alphaModFix/>
          </a:blip>
          <a:stretch>
            <a:fillRect/>
          </a:stretch>
        </p:blipFill>
        <p:spPr>
          <a:xfrm>
            <a:off x="1091925" y="1249950"/>
            <a:ext cx="5114751" cy="343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
          <p:cNvSpPr txBox="1"/>
          <p:nvPr/>
        </p:nvSpPr>
        <p:spPr>
          <a:xfrm>
            <a:off x="821750" y="1145900"/>
            <a:ext cx="7267500" cy="118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rgbClr val="595959"/>
                </a:solidFill>
                <a:latin typeface="Tahoma"/>
                <a:ea typeface="Tahoma"/>
                <a:cs typeface="Tahoma"/>
                <a:sym typeface="Tahoma"/>
              </a:rPr>
              <a:t>1- </a:t>
            </a:r>
            <a:r>
              <a:rPr b="1" lang="en-US" sz="1300">
                <a:solidFill>
                  <a:srgbClr val="595959"/>
                </a:solidFill>
                <a:latin typeface="Tahoma"/>
                <a:ea typeface="Tahoma"/>
                <a:cs typeface="Tahoma"/>
                <a:sym typeface="Tahoma"/>
              </a:rPr>
              <a:t>To obtain an average of 25 % women,  for each cohort, 30 students should be selected. Our hypothesis is that the next </a:t>
            </a:r>
            <a:r>
              <a:rPr b="1" lang="en-US" sz="1300">
                <a:solidFill>
                  <a:srgbClr val="595959"/>
                </a:solidFill>
                <a:latin typeface="Tahoma"/>
                <a:ea typeface="Tahoma"/>
                <a:cs typeface="Tahoma"/>
                <a:sym typeface="Tahoma"/>
              </a:rPr>
              <a:t>applications</a:t>
            </a:r>
            <a:r>
              <a:rPr b="1" lang="en-US" sz="1300">
                <a:solidFill>
                  <a:srgbClr val="595959"/>
                </a:solidFill>
                <a:latin typeface="Tahoma"/>
                <a:ea typeface="Tahoma"/>
                <a:cs typeface="Tahoma"/>
                <a:sym typeface="Tahoma"/>
              </a:rPr>
              <a:t> receive should be a woman We would need at least 13 applications to meet the goal in the 3 communes beside P-au_p. Carrefour would need 8 more application of women for the criteria of 30 student per cohort.</a:t>
            </a:r>
            <a:endParaRPr b="1" i="0" sz="1300" u="none" cap="none" strike="noStrike">
              <a:solidFill>
                <a:srgbClr val="595959"/>
              </a:solidFill>
              <a:latin typeface="Tahoma"/>
              <a:ea typeface="Tahoma"/>
              <a:cs typeface="Tahoma"/>
              <a:sym typeface="Tahoma"/>
            </a:endParaRPr>
          </a:p>
        </p:txBody>
      </p:sp>
      <p:sp>
        <p:nvSpPr>
          <p:cNvPr id="203" name="Google Shape;203;p4"/>
          <p:cNvSpPr txBox="1"/>
          <p:nvPr>
            <p:ph idx="4294967295" type="title"/>
          </p:nvPr>
        </p:nvSpPr>
        <p:spPr>
          <a:xfrm>
            <a:off x="821750" y="303375"/>
            <a:ext cx="7940700" cy="567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sz="1800"/>
              <a:t>Q1 </a:t>
            </a:r>
            <a:r>
              <a:rPr lang="en-US" sz="1800"/>
              <a:t>-</a:t>
            </a:r>
            <a:r>
              <a:rPr lang="en-US" sz="900"/>
              <a:t> </a:t>
            </a:r>
            <a:r>
              <a:rPr lang="en-US" sz="1800"/>
              <a:t>How many applications must be made to select 25% women for each on average ?</a:t>
            </a:r>
            <a:endParaRPr sz="500"/>
          </a:p>
        </p:txBody>
      </p:sp>
      <p:sp>
        <p:nvSpPr>
          <p:cNvPr id="204" name="Google Shape;204;p4"/>
          <p:cNvSpPr txBox="1"/>
          <p:nvPr/>
        </p:nvSpPr>
        <p:spPr>
          <a:xfrm>
            <a:off x="985550" y="4184100"/>
            <a:ext cx="693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ahoma"/>
              <a:ea typeface="Tahoma"/>
              <a:cs typeface="Tahoma"/>
              <a:sym typeface="Tahoma"/>
            </a:endParaRPr>
          </a:p>
        </p:txBody>
      </p:sp>
      <p:pic>
        <p:nvPicPr>
          <p:cNvPr id="205" name="Google Shape;205;p4"/>
          <p:cNvPicPr preferRelativeResize="0"/>
          <p:nvPr/>
        </p:nvPicPr>
        <p:blipFill>
          <a:blip r:embed="rId3">
            <a:alphaModFix/>
          </a:blip>
          <a:stretch>
            <a:fillRect/>
          </a:stretch>
        </p:blipFill>
        <p:spPr>
          <a:xfrm>
            <a:off x="821750" y="2391313"/>
            <a:ext cx="7753350" cy="2257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e24c2a4305_1_56"/>
          <p:cNvSpPr txBox="1"/>
          <p:nvPr>
            <p:ph type="ctrTitle"/>
          </p:nvPr>
        </p:nvSpPr>
        <p:spPr>
          <a:xfrm>
            <a:off x="821750" y="303367"/>
            <a:ext cx="7500600" cy="554100"/>
          </a:xfrm>
          <a:prstGeom prst="rect">
            <a:avLst/>
          </a:prstGeom>
        </p:spPr>
        <p:txBody>
          <a:bodyPr anchorCtr="0" anchor="t" bIns="0" lIns="0" spcFirstLastPara="1" rIns="0" wrap="square" tIns="0">
            <a:spAutoFit/>
          </a:bodyPr>
          <a:lstStyle/>
          <a:p>
            <a:pPr indent="0" lvl="0" marL="12700" rtl="0" algn="l">
              <a:spcBef>
                <a:spcPts val="0"/>
              </a:spcBef>
              <a:spcAft>
                <a:spcPts val="0"/>
              </a:spcAft>
              <a:buClr>
                <a:schemeClr val="dk1"/>
              </a:buClr>
              <a:buSzPts val="1400"/>
              <a:buFont typeface="Arial"/>
              <a:buNone/>
            </a:pPr>
            <a:r>
              <a:rPr b="1" lang="en-US" sz="1800">
                <a:solidFill>
                  <a:srgbClr val="1A1A1A"/>
                </a:solidFill>
              </a:rPr>
              <a:t>Q1 -</a:t>
            </a:r>
            <a:r>
              <a:rPr b="1" lang="en-US" sz="900">
                <a:solidFill>
                  <a:srgbClr val="1A1A1A"/>
                </a:solidFill>
              </a:rPr>
              <a:t> </a:t>
            </a:r>
            <a:r>
              <a:rPr b="1" lang="en-US" sz="1800">
                <a:solidFill>
                  <a:srgbClr val="1A1A1A"/>
                </a:solidFill>
              </a:rPr>
              <a:t>How many applications must be made to select 25% women for each on average ? Part 2</a:t>
            </a:r>
            <a:endParaRPr/>
          </a:p>
        </p:txBody>
      </p:sp>
      <p:sp>
        <p:nvSpPr>
          <p:cNvPr id="211" name="Google Shape;211;ge24c2a4305_1_56"/>
          <p:cNvSpPr txBox="1"/>
          <p:nvPr>
            <p:ph idx="1" type="subTitle"/>
          </p:nvPr>
        </p:nvSpPr>
        <p:spPr>
          <a:xfrm>
            <a:off x="954950" y="1501075"/>
            <a:ext cx="7367400" cy="12315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To obtain this result, our hypothesis was to obtain only females applications for the first 4 communes to be able to reach the target mean of 25 % on average. We find that the average of women by application was set at 22.5 %. Our goal was short to only 2.5% which represented at least 5 more applications of women for the bootcamp to obtain 25% on average.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dd24ee2225_2_608"/>
          <p:cNvSpPr txBox="1"/>
          <p:nvPr>
            <p:ph type="ctrTitle"/>
          </p:nvPr>
        </p:nvSpPr>
        <p:spPr>
          <a:xfrm>
            <a:off x="853900" y="562054"/>
            <a:ext cx="7500600" cy="644700"/>
          </a:xfrm>
          <a:prstGeom prst="rect">
            <a:avLst/>
          </a:prstGeom>
          <a:noFill/>
          <a:ln>
            <a:noFill/>
          </a:ln>
        </p:spPr>
        <p:txBody>
          <a:bodyPr anchorCtr="0" anchor="t" bIns="0" lIns="0" spcFirstLastPara="1" rIns="0" wrap="square" tIns="0">
            <a:noAutofit/>
          </a:bodyPr>
          <a:lstStyle/>
          <a:p>
            <a:pPr indent="0" lvl="0" marL="0" rtl="0" algn="l">
              <a:lnSpc>
                <a:spcPct val="135714"/>
              </a:lnSpc>
              <a:spcBef>
                <a:spcPts val="0"/>
              </a:spcBef>
              <a:spcAft>
                <a:spcPts val="0"/>
              </a:spcAft>
              <a:buSzPts val="1100"/>
              <a:buNone/>
            </a:pPr>
            <a:r>
              <a:rPr b="1" lang="en-US" sz="1800">
                <a:solidFill>
                  <a:srgbClr val="1A1A1A"/>
                </a:solidFill>
              </a:rPr>
              <a:t>Q2 - What is the average number of university students who should participate in this program</a:t>
            </a:r>
            <a:r>
              <a:rPr lang="en-US" sz="1350">
                <a:solidFill>
                  <a:srgbClr val="6A9955"/>
                </a:solidFill>
                <a:highlight>
                  <a:srgbClr val="FFFFFF"/>
                </a:highlight>
                <a:latin typeface="Courier New"/>
                <a:ea typeface="Courier New"/>
                <a:cs typeface="Courier New"/>
                <a:sym typeface="Courier New"/>
              </a:rPr>
              <a:t> </a:t>
            </a:r>
            <a:r>
              <a:rPr b="1" lang="en-US" sz="1800">
                <a:solidFill>
                  <a:srgbClr val="1A1A1A"/>
                </a:solidFill>
              </a:rPr>
              <a:t>?</a:t>
            </a:r>
            <a:endParaRPr sz="1050">
              <a:solidFill>
                <a:srgbClr val="6A9955"/>
              </a:solidFill>
              <a:highlight>
                <a:srgbClr val="FFFFFF"/>
              </a:highlight>
              <a:latin typeface="Courier New"/>
              <a:ea typeface="Courier New"/>
              <a:cs typeface="Courier New"/>
              <a:sym typeface="Courier New"/>
            </a:endParaRPr>
          </a:p>
        </p:txBody>
      </p:sp>
      <p:sp>
        <p:nvSpPr>
          <p:cNvPr id="217" name="Google Shape;217;gdd24ee2225_2_608"/>
          <p:cNvSpPr txBox="1"/>
          <p:nvPr/>
        </p:nvSpPr>
        <p:spPr>
          <a:xfrm>
            <a:off x="5819550" y="800700"/>
            <a:ext cx="3030600" cy="723300"/>
          </a:xfrm>
          <a:prstGeom prst="rect">
            <a:avLst/>
          </a:prstGeom>
          <a:noFill/>
          <a:ln>
            <a:noFill/>
          </a:ln>
        </p:spPr>
        <p:txBody>
          <a:bodyPr anchorCtr="0" anchor="t" bIns="91425" lIns="91425" spcFirstLastPara="1" rIns="91425" wrap="square" tIns="91425">
            <a:spAutoFit/>
          </a:bodyPr>
          <a:lstStyle/>
          <a:p>
            <a:pPr indent="0" lvl="0" marL="457200" marR="0" rtl="0" algn="l">
              <a:lnSpc>
                <a:spcPct val="150000"/>
              </a:lnSpc>
              <a:spcBef>
                <a:spcPts val="0"/>
              </a:spcBef>
              <a:spcAft>
                <a:spcPts val="0"/>
              </a:spcAft>
              <a:buNone/>
            </a:pPr>
            <a:r>
              <a:t/>
            </a:r>
            <a:endParaRPr>
              <a:solidFill>
                <a:srgbClr val="595959"/>
              </a:solidFill>
              <a:latin typeface="Tahoma"/>
              <a:ea typeface="Tahoma"/>
              <a:cs typeface="Tahoma"/>
              <a:sym typeface="Tahoma"/>
            </a:endParaRPr>
          </a:p>
          <a:p>
            <a:pPr indent="0" lvl="0" marL="457200" marR="0" rtl="0" algn="l">
              <a:lnSpc>
                <a:spcPct val="150000"/>
              </a:lnSpc>
              <a:spcBef>
                <a:spcPts val="0"/>
              </a:spcBef>
              <a:spcAft>
                <a:spcPts val="0"/>
              </a:spcAft>
              <a:buNone/>
            </a:pPr>
            <a:r>
              <a:t/>
            </a:r>
            <a:endParaRPr>
              <a:solidFill>
                <a:srgbClr val="595959"/>
              </a:solidFill>
              <a:latin typeface="Tahoma"/>
              <a:ea typeface="Tahoma"/>
              <a:cs typeface="Tahoma"/>
              <a:sym typeface="Tahoma"/>
            </a:endParaRPr>
          </a:p>
        </p:txBody>
      </p:sp>
      <p:sp>
        <p:nvSpPr>
          <p:cNvPr id="218" name="Google Shape;218;gdd24ee2225_2_608"/>
          <p:cNvSpPr txBox="1"/>
          <p:nvPr/>
        </p:nvSpPr>
        <p:spPr>
          <a:xfrm flipH="1">
            <a:off x="5459550" y="1795925"/>
            <a:ext cx="33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ahoma"/>
              <a:ea typeface="Tahoma"/>
              <a:cs typeface="Tahoma"/>
              <a:sym typeface="Tahoma"/>
            </a:endParaRPr>
          </a:p>
        </p:txBody>
      </p:sp>
      <p:pic>
        <p:nvPicPr>
          <p:cNvPr id="219" name="Google Shape;219;gdd24ee2225_2_608"/>
          <p:cNvPicPr preferRelativeResize="0"/>
          <p:nvPr/>
        </p:nvPicPr>
        <p:blipFill>
          <a:blip r:embed="rId3">
            <a:alphaModFix/>
          </a:blip>
          <a:stretch>
            <a:fillRect/>
          </a:stretch>
        </p:blipFill>
        <p:spPr>
          <a:xfrm>
            <a:off x="853900" y="1352550"/>
            <a:ext cx="7743825" cy="2438400"/>
          </a:xfrm>
          <a:prstGeom prst="rect">
            <a:avLst/>
          </a:prstGeom>
          <a:noFill/>
          <a:ln>
            <a:noFill/>
          </a:ln>
        </p:spPr>
      </p:pic>
      <p:sp>
        <p:nvSpPr>
          <p:cNvPr id="220" name="Google Shape;220;gdd24ee2225_2_608"/>
          <p:cNvSpPr txBox="1"/>
          <p:nvPr/>
        </p:nvSpPr>
        <p:spPr>
          <a:xfrm>
            <a:off x="1278700" y="4123425"/>
            <a:ext cx="6882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To get this result, we calculate the average of the mean of all the university levels applicant in each commune.Then we use the proportion to find what the expected number of university level applicants in one cohort </a:t>
            </a:r>
            <a:endParaRPr>
              <a:latin typeface="Tahoma"/>
              <a:ea typeface="Tahoma"/>
              <a:cs typeface="Tahoma"/>
              <a:sym typeface="Tahom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dd24ee2225_2_998"/>
          <p:cNvSpPr txBox="1"/>
          <p:nvPr>
            <p:ph type="ctrTitle"/>
          </p:nvPr>
        </p:nvSpPr>
        <p:spPr>
          <a:xfrm>
            <a:off x="821750" y="303373"/>
            <a:ext cx="7500600" cy="1152300"/>
          </a:xfrm>
          <a:prstGeom prst="rect">
            <a:avLst/>
          </a:prstGeom>
          <a:noFill/>
          <a:ln>
            <a:noFill/>
          </a:ln>
        </p:spPr>
        <p:txBody>
          <a:bodyPr anchorCtr="0" anchor="t" bIns="0" lIns="0" spcFirstLastPara="1" rIns="0" wrap="square" tIns="0">
            <a:spAutoFit/>
          </a:bodyPr>
          <a:lstStyle/>
          <a:p>
            <a:pPr indent="0" lvl="0" marL="0" rtl="0" algn="l">
              <a:lnSpc>
                <a:spcPct val="135714"/>
              </a:lnSpc>
              <a:spcBef>
                <a:spcPts val="0"/>
              </a:spcBef>
              <a:spcAft>
                <a:spcPts val="0"/>
              </a:spcAft>
              <a:buClr>
                <a:schemeClr val="dk1"/>
              </a:buClr>
              <a:buSzPts val="1100"/>
              <a:buFont typeface="Arial"/>
              <a:buNone/>
            </a:pPr>
            <a:r>
              <a:rPr b="1" lang="en-US" sz="1800">
                <a:solidFill>
                  <a:srgbClr val="1A1A1A"/>
                </a:solidFill>
              </a:rPr>
              <a:t>Which communications channels did the applicants that enroll for the course hear of AA ?</a:t>
            </a:r>
            <a:endParaRPr sz="1700">
              <a:solidFill>
                <a:srgbClr val="CE9178"/>
              </a:solidFill>
              <a:highlight>
                <a:srgbClr val="FFFFFF"/>
              </a:highlight>
              <a:latin typeface="Courier New"/>
              <a:ea typeface="Courier New"/>
              <a:cs typeface="Courier New"/>
              <a:sym typeface="Courier New"/>
            </a:endParaRPr>
          </a:p>
          <a:p>
            <a:pPr indent="0" lvl="0" marL="12700" rtl="0" algn="l">
              <a:lnSpc>
                <a:spcPct val="100000"/>
              </a:lnSpc>
              <a:spcBef>
                <a:spcPts val="0"/>
              </a:spcBef>
              <a:spcAft>
                <a:spcPts val="0"/>
              </a:spcAft>
              <a:buSzPts val="1400"/>
              <a:buNone/>
            </a:pPr>
            <a:r>
              <a:t/>
            </a:r>
            <a:endParaRPr b="1">
              <a:solidFill>
                <a:srgbClr val="1A1A1A"/>
              </a:solidFill>
            </a:endParaRPr>
          </a:p>
        </p:txBody>
      </p:sp>
      <p:sp>
        <p:nvSpPr>
          <p:cNvPr id="226" name="Google Shape;226;gdd24ee2225_2_998"/>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27" name="Google Shape;227;gdd24ee2225_2_998"/>
          <p:cNvPicPr preferRelativeResize="0"/>
          <p:nvPr/>
        </p:nvPicPr>
        <p:blipFill>
          <a:blip r:embed="rId3">
            <a:alphaModFix/>
          </a:blip>
          <a:stretch>
            <a:fillRect/>
          </a:stretch>
        </p:blipFill>
        <p:spPr>
          <a:xfrm>
            <a:off x="948275" y="1149400"/>
            <a:ext cx="4554425" cy="2988399"/>
          </a:xfrm>
          <a:prstGeom prst="rect">
            <a:avLst/>
          </a:prstGeom>
          <a:noFill/>
          <a:ln>
            <a:noFill/>
          </a:ln>
        </p:spPr>
      </p:pic>
      <p:sp>
        <p:nvSpPr>
          <p:cNvPr id="228" name="Google Shape;228;gdd24ee2225_2_998"/>
          <p:cNvSpPr txBox="1"/>
          <p:nvPr/>
        </p:nvSpPr>
        <p:spPr>
          <a:xfrm>
            <a:off x="6666425" y="1436725"/>
            <a:ext cx="19395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In this graph, we can see how Friend and Whatsapp are leading as communication channels that are the most effective  We did our analysis on the number of people that paid to enroll to next step. But to confirm our findings , later on we will test statistically our hypothesis with a Chi-Square test.</a:t>
            </a:r>
            <a:endParaRPr>
              <a:latin typeface="Tahoma"/>
              <a:ea typeface="Tahoma"/>
              <a:cs typeface="Tahoma"/>
              <a:sym typeface="Tahoma"/>
            </a:endParaRPr>
          </a:p>
        </p:txBody>
      </p:sp>
      <p:sp>
        <p:nvSpPr>
          <p:cNvPr id="229" name="Google Shape;229;gdd24ee2225_2_998"/>
          <p:cNvSpPr txBox="1"/>
          <p:nvPr/>
        </p:nvSpPr>
        <p:spPr>
          <a:xfrm>
            <a:off x="654028" y="4137812"/>
            <a:ext cx="437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We consider The applicants  that paid to be the most </a:t>
            </a:r>
            <a:r>
              <a:rPr lang="en-US">
                <a:latin typeface="Tahoma"/>
                <a:ea typeface="Tahoma"/>
                <a:cs typeface="Tahoma"/>
                <a:sym typeface="Tahoma"/>
              </a:rPr>
              <a:t>susceptible</a:t>
            </a:r>
            <a:r>
              <a:rPr lang="en-US">
                <a:latin typeface="Tahoma"/>
                <a:ea typeface="Tahoma"/>
                <a:cs typeface="Tahoma"/>
                <a:sym typeface="Tahoma"/>
              </a:rPr>
              <a:t> to selection.</a:t>
            </a:r>
            <a:endParaRPr>
              <a:latin typeface="Tahoma"/>
              <a:ea typeface="Tahoma"/>
              <a:cs typeface="Tahoma"/>
              <a:sym typeface="Tahom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e24c2a4305_1_14"/>
          <p:cNvSpPr txBox="1"/>
          <p:nvPr>
            <p:ph type="ctrTitle"/>
          </p:nvPr>
        </p:nvSpPr>
        <p:spPr>
          <a:xfrm>
            <a:off x="821750" y="303373"/>
            <a:ext cx="7500600" cy="1152300"/>
          </a:xfrm>
          <a:prstGeom prst="rect">
            <a:avLst/>
          </a:prstGeom>
          <a:noFill/>
          <a:ln>
            <a:noFill/>
          </a:ln>
        </p:spPr>
        <p:txBody>
          <a:bodyPr anchorCtr="0" anchor="t" bIns="0" lIns="0" spcFirstLastPara="1" rIns="0" wrap="square" tIns="0">
            <a:spAutoFit/>
          </a:bodyPr>
          <a:lstStyle/>
          <a:p>
            <a:pPr indent="0" lvl="0" marL="0" rtl="0" algn="l">
              <a:lnSpc>
                <a:spcPct val="135714"/>
              </a:lnSpc>
              <a:spcBef>
                <a:spcPts val="0"/>
              </a:spcBef>
              <a:spcAft>
                <a:spcPts val="0"/>
              </a:spcAft>
              <a:buSzPts val="1100"/>
              <a:buNone/>
            </a:pPr>
            <a:r>
              <a:rPr b="1" lang="en-US" sz="1800">
                <a:solidFill>
                  <a:srgbClr val="1A1A1A"/>
                </a:solidFill>
              </a:rPr>
              <a:t>Which communications channels did the women that enroll for the course hear of AA ?</a:t>
            </a:r>
            <a:endParaRPr sz="1700">
              <a:solidFill>
                <a:srgbClr val="CE9178"/>
              </a:solidFill>
              <a:highlight>
                <a:srgbClr val="FFFFFF"/>
              </a:highlight>
              <a:latin typeface="Courier New"/>
              <a:ea typeface="Courier New"/>
              <a:cs typeface="Courier New"/>
              <a:sym typeface="Courier New"/>
            </a:endParaRPr>
          </a:p>
          <a:p>
            <a:pPr indent="0" lvl="0" marL="12700" rtl="0" algn="l">
              <a:lnSpc>
                <a:spcPct val="100000"/>
              </a:lnSpc>
              <a:spcBef>
                <a:spcPts val="0"/>
              </a:spcBef>
              <a:spcAft>
                <a:spcPts val="0"/>
              </a:spcAft>
              <a:buSzPts val="1400"/>
              <a:buNone/>
            </a:pPr>
            <a:r>
              <a:t/>
            </a:r>
            <a:endParaRPr b="1">
              <a:solidFill>
                <a:srgbClr val="1A1A1A"/>
              </a:solidFill>
            </a:endParaRPr>
          </a:p>
        </p:txBody>
      </p:sp>
      <p:sp>
        <p:nvSpPr>
          <p:cNvPr id="235" name="Google Shape;235;ge24c2a4305_1_14"/>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36" name="Google Shape;236;ge24c2a4305_1_14"/>
          <p:cNvPicPr preferRelativeResize="0"/>
          <p:nvPr/>
        </p:nvPicPr>
        <p:blipFill>
          <a:blip r:embed="rId3">
            <a:alphaModFix/>
          </a:blip>
          <a:stretch>
            <a:fillRect/>
          </a:stretch>
        </p:blipFill>
        <p:spPr>
          <a:xfrm>
            <a:off x="821750" y="1136225"/>
            <a:ext cx="4206800" cy="3553149"/>
          </a:xfrm>
          <a:prstGeom prst="rect">
            <a:avLst/>
          </a:prstGeom>
          <a:noFill/>
          <a:ln>
            <a:noFill/>
          </a:ln>
        </p:spPr>
      </p:pic>
      <p:sp>
        <p:nvSpPr>
          <p:cNvPr id="237" name="Google Shape;237;ge24c2a4305_1_14"/>
          <p:cNvSpPr txBox="1"/>
          <p:nvPr/>
        </p:nvSpPr>
        <p:spPr>
          <a:xfrm>
            <a:off x="6206675" y="833300"/>
            <a:ext cx="19971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In this graph, we can see how Friends,Whatsapp and bootcamp alumni are leading as communication channels that are the most effective for a women to paid to enroll in the course for selection. But to confirm our findings ,later on we will test statistically our hypothesi </a:t>
            </a:r>
            <a:r>
              <a:rPr lang="en-US">
                <a:solidFill>
                  <a:schemeClr val="dk1"/>
                </a:solidFill>
                <a:latin typeface="Tahoma"/>
                <a:ea typeface="Tahoma"/>
                <a:cs typeface="Tahoma"/>
                <a:sym typeface="Tahoma"/>
              </a:rPr>
              <a:t>Chi-Square test.</a:t>
            </a:r>
            <a:endParaRPr>
              <a:latin typeface="Tahoma"/>
              <a:ea typeface="Tahoma"/>
              <a:cs typeface="Tahoma"/>
              <a:sym typeface="Tahom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e24c2a4305_1_21"/>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43" name="Google Shape;243;ge24c2a4305_1_21"/>
          <p:cNvPicPr preferRelativeResize="0"/>
          <p:nvPr/>
        </p:nvPicPr>
        <p:blipFill>
          <a:blip r:embed="rId3">
            <a:alphaModFix/>
          </a:blip>
          <a:stretch>
            <a:fillRect/>
          </a:stretch>
        </p:blipFill>
        <p:spPr>
          <a:xfrm>
            <a:off x="821700" y="1093150"/>
            <a:ext cx="4718401" cy="3288865"/>
          </a:xfrm>
          <a:prstGeom prst="rect">
            <a:avLst/>
          </a:prstGeom>
          <a:noFill/>
          <a:ln>
            <a:noFill/>
          </a:ln>
        </p:spPr>
      </p:pic>
      <p:sp>
        <p:nvSpPr>
          <p:cNvPr id="244" name="Google Shape;244;ge24c2a4305_1_21"/>
          <p:cNvSpPr txBox="1"/>
          <p:nvPr/>
        </p:nvSpPr>
        <p:spPr>
          <a:xfrm>
            <a:off x="821700" y="129300"/>
            <a:ext cx="7195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 </a:t>
            </a:r>
            <a:r>
              <a:rPr b="1" lang="en-US" sz="1800">
                <a:solidFill>
                  <a:srgbClr val="1A1A1A"/>
                </a:solidFill>
                <a:latin typeface="Trebuchet MS"/>
                <a:ea typeface="Trebuchet MS"/>
                <a:cs typeface="Trebuchet MS"/>
                <a:sym typeface="Trebuchet MS"/>
              </a:rPr>
              <a:t>What will be the average number of applications per week that we could have </a:t>
            </a:r>
            <a:r>
              <a:rPr lang="en-US">
                <a:latin typeface="Tahoma"/>
                <a:ea typeface="Tahoma"/>
                <a:cs typeface="Tahoma"/>
                <a:sym typeface="Tahoma"/>
              </a:rPr>
              <a:t>?</a:t>
            </a:r>
            <a:endParaRPr>
              <a:latin typeface="Tahoma"/>
              <a:ea typeface="Tahoma"/>
              <a:cs typeface="Tahoma"/>
              <a:sym typeface="Tahoma"/>
            </a:endParaRPr>
          </a:p>
        </p:txBody>
      </p:sp>
      <p:sp>
        <p:nvSpPr>
          <p:cNvPr id="245" name="Google Shape;245;ge24c2a4305_1_21"/>
          <p:cNvSpPr txBox="1"/>
          <p:nvPr/>
        </p:nvSpPr>
        <p:spPr>
          <a:xfrm>
            <a:off x="6163575" y="1479825"/>
            <a:ext cx="20544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Tahoma"/>
                <a:ea typeface="Tahoma"/>
                <a:cs typeface="Tahoma"/>
                <a:sym typeface="Tahoma"/>
              </a:rPr>
              <a:t>The average number of applications per week should be  50.0</a:t>
            </a:r>
            <a:endParaRPr sz="1600">
              <a:latin typeface="Tahoma"/>
              <a:ea typeface="Tahoma"/>
              <a:cs typeface="Tahoma"/>
              <a:sym typeface="Tahom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5"/>
          <p:cNvSpPr txBox="1"/>
          <p:nvPr>
            <p:ph type="title"/>
          </p:nvPr>
        </p:nvSpPr>
        <p:spPr>
          <a:xfrm>
            <a:off x="821750" y="303367"/>
            <a:ext cx="5017770" cy="4216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Discussion &amp; Proposed Solution</a:t>
            </a:r>
            <a:endParaRPr/>
          </a:p>
        </p:txBody>
      </p:sp>
      <p:pic>
        <p:nvPicPr>
          <p:cNvPr id="251" name="Google Shape;251;p5"/>
          <p:cNvPicPr preferRelativeResize="0"/>
          <p:nvPr/>
        </p:nvPicPr>
        <p:blipFill rotWithShape="1">
          <a:blip r:embed="rId3">
            <a:alphaModFix/>
          </a:blip>
          <a:srcRect b="13386" l="15700" r="15706" t="13386"/>
          <a:stretch/>
        </p:blipFill>
        <p:spPr>
          <a:xfrm>
            <a:off x="1168925" y="1309575"/>
            <a:ext cx="3066050" cy="3273276"/>
          </a:xfrm>
          <a:prstGeom prst="rect">
            <a:avLst/>
          </a:prstGeom>
          <a:noFill/>
          <a:ln>
            <a:noFill/>
          </a:ln>
        </p:spPr>
      </p:pic>
      <p:sp>
        <p:nvSpPr>
          <p:cNvPr id="252" name="Google Shape;252;p5"/>
          <p:cNvSpPr txBox="1"/>
          <p:nvPr>
            <p:ph idx="1" type="body"/>
          </p:nvPr>
        </p:nvSpPr>
        <p:spPr>
          <a:xfrm>
            <a:off x="4536600" y="1138875"/>
            <a:ext cx="4050300" cy="2660400"/>
          </a:xfrm>
          <a:prstGeom prst="rect">
            <a:avLst/>
          </a:prstGeom>
          <a:noFill/>
          <a:ln>
            <a:noFill/>
          </a:ln>
        </p:spPr>
        <p:txBody>
          <a:bodyPr anchorCtr="0" anchor="t" bIns="0" lIns="0" spcFirstLastPara="1" rIns="0" wrap="square" tIns="12700">
            <a:spAutoFit/>
          </a:bodyPr>
          <a:lstStyle/>
          <a:p>
            <a:pPr indent="0" lvl="0" marL="43815" rtl="0" algn="l">
              <a:lnSpc>
                <a:spcPct val="100000"/>
              </a:lnSpc>
              <a:spcBef>
                <a:spcPts val="0"/>
              </a:spcBef>
              <a:spcAft>
                <a:spcPts val="0"/>
              </a:spcAft>
              <a:buSzPts val="1400"/>
              <a:buNone/>
            </a:pPr>
            <a:r>
              <a:rPr lang="en-US"/>
              <a:t>Based on the insights provided by the data processing we did , we can come up with several proposals solutions for Ayiti Analytic’'s problems.</a:t>
            </a:r>
            <a:endParaRPr/>
          </a:p>
          <a:p>
            <a:pPr indent="0" lvl="0" marL="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b="1" lang="en-US" sz="1400"/>
              <a:t>Solution 1</a:t>
            </a:r>
            <a:endParaRPr b="1" sz="1400"/>
          </a:p>
          <a:p>
            <a:pPr indent="0" lvl="0" marL="457200" rtl="0" algn="l">
              <a:lnSpc>
                <a:spcPct val="100000"/>
              </a:lnSpc>
              <a:spcBef>
                <a:spcPts val="0"/>
              </a:spcBef>
              <a:spcAft>
                <a:spcPts val="0"/>
              </a:spcAft>
              <a:buSzPts val="1400"/>
              <a:buNone/>
            </a:pPr>
            <a:r>
              <a:rPr lang="en-US">
                <a:solidFill>
                  <a:srgbClr val="888888"/>
                </a:solidFill>
              </a:rPr>
              <a:t>Extend their Training centers to Delmas,Carrefour and Petion-ville</a:t>
            </a:r>
            <a:endParaRPr>
              <a:solidFill>
                <a:srgbClr val="888888"/>
              </a:solidFill>
            </a:endParaRPr>
          </a:p>
          <a:p>
            <a:pPr indent="0" lvl="0" marL="45720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b="1" lang="en-US" sz="1400"/>
              <a:t>Solution 2</a:t>
            </a:r>
            <a:endParaRPr b="1" sz="1400"/>
          </a:p>
          <a:p>
            <a:pPr indent="0" lvl="0" marL="457200" rtl="0" algn="l">
              <a:lnSpc>
                <a:spcPct val="100000"/>
              </a:lnSpc>
              <a:spcBef>
                <a:spcPts val="0"/>
              </a:spcBef>
              <a:spcAft>
                <a:spcPts val="0"/>
              </a:spcAft>
              <a:buSzPts val="1400"/>
              <a:buNone/>
            </a:pPr>
            <a:r>
              <a:rPr lang="en-US">
                <a:solidFill>
                  <a:srgbClr val="888888"/>
                </a:solidFill>
              </a:rPr>
              <a:t>Do an online bootcamp</a:t>
            </a:r>
            <a:endParaRPr>
              <a:solidFill>
                <a:srgbClr val="888888"/>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dacae16c17_0_7"/>
          <p:cNvSpPr txBox="1"/>
          <p:nvPr>
            <p:ph type="title"/>
          </p:nvPr>
        </p:nvSpPr>
        <p:spPr>
          <a:xfrm>
            <a:off x="821750" y="303414"/>
            <a:ext cx="7500600" cy="4002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a:t>Proposed Solution 1</a:t>
            </a:r>
            <a:endParaRPr/>
          </a:p>
        </p:txBody>
      </p:sp>
      <p:sp>
        <p:nvSpPr>
          <p:cNvPr id="258" name="Google Shape;258;gdacae16c17_0_7"/>
          <p:cNvSpPr txBox="1"/>
          <p:nvPr/>
        </p:nvSpPr>
        <p:spPr>
          <a:xfrm>
            <a:off x="858475" y="1561900"/>
            <a:ext cx="2381100" cy="29379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b="0" i="0" lang="en-US" sz="1400" u="none" cap="none" strike="noStrike">
                <a:solidFill>
                  <a:srgbClr val="595959"/>
                </a:solidFill>
                <a:latin typeface="Tahoma"/>
                <a:ea typeface="Tahoma"/>
                <a:cs typeface="Tahoma"/>
                <a:sym typeface="Tahoma"/>
              </a:rPr>
              <a:t>Th</a:t>
            </a:r>
            <a:r>
              <a:rPr lang="en-US">
                <a:solidFill>
                  <a:srgbClr val="595959"/>
                </a:solidFill>
                <a:latin typeface="Tahoma"/>
                <a:ea typeface="Tahoma"/>
                <a:cs typeface="Tahoma"/>
                <a:sym typeface="Tahoma"/>
              </a:rPr>
              <a:t>e applicants of theses 3 communes had the most access to internet and computer at home</a:t>
            </a:r>
            <a:endParaRPr b="0" i="0" sz="1400" u="none" cap="none" strike="noStrike">
              <a:solidFill>
                <a:srgbClr val="595959"/>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595959"/>
                </a:solidFill>
                <a:latin typeface="Tahoma"/>
                <a:ea typeface="Tahoma"/>
                <a:cs typeface="Tahoma"/>
                <a:sym typeface="Tahoma"/>
              </a:rPr>
              <a:t> </a:t>
            </a:r>
            <a:endParaRPr b="0" i="0" sz="1400" u="none" cap="none" strike="noStrike">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The applicants of theses 3 communes where the one most suceptible to be selected</a:t>
            </a:r>
            <a:endParaRPr b="0" i="0" sz="1400" u="none" cap="none" strike="noStrike">
              <a:solidFill>
                <a:srgbClr val="595959"/>
              </a:solidFill>
              <a:latin typeface="Tahoma"/>
              <a:ea typeface="Tahoma"/>
              <a:cs typeface="Tahoma"/>
              <a:sym typeface="Tahoma"/>
            </a:endParaRPr>
          </a:p>
        </p:txBody>
      </p:sp>
      <p:sp>
        <p:nvSpPr>
          <p:cNvPr id="259" name="Google Shape;259;gdacae16c17_0_7"/>
          <p:cNvSpPr txBox="1"/>
          <p:nvPr/>
        </p:nvSpPr>
        <p:spPr>
          <a:xfrm>
            <a:off x="919375" y="1631125"/>
            <a:ext cx="2320200" cy="4002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700" u="none" cap="none" strike="noStrike">
                <a:solidFill>
                  <a:srgbClr val="1A9988"/>
                </a:solidFill>
                <a:latin typeface="Tahoma"/>
                <a:ea typeface="Tahoma"/>
                <a:cs typeface="Tahoma"/>
                <a:sym typeface="Tahoma"/>
              </a:rPr>
              <a:t>Strength</a:t>
            </a:r>
            <a:endParaRPr b="0" i="0" sz="1700" u="none" cap="none" strike="noStrike">
              <a:solidFill>
                <a:srgbClr val="1A9988"/>
              </a:solidFill>
              <a:latin typeface="Varela Round"/>
              <a:ea typeface="Varela Round"/>
              <a:cs typeface="Varela Round"/>
              <a:sym typeface="Varela Round"/>
            </a:endParaRPr>
          </a:p>
        </p:txBody>
      </p:sp>
      <p:sp>
        <p:nvSpPr>
          <p:cNvPr id="260" name="Google Shape;260;gdacae16c17_0_7"/>
          <p:cNvSpPr txBox="1"/>
          <p:nvPr/>
        </p:nvSpPr>
        <p:spPr>
          <a:xfrm>
            <a:off x="3536875" y="1566475"/>
            <a:ext cx="2381100" cy="30096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311150" lvl="0" marL="457200" marR="0" rtl="0" algn="l">
              <a:lnSpc>
                <a:spcPct val="100000"/>
              </a:lnSpc>
              <a:spcBef>
                <a:spcPts val="0"/>
              </a:spcBef>
              <a:spcAft>
                <a:spcPts val="0"/>
              </a:spcAft>
              <a:buClr>
                <a:srgbClr val="595959"/>
              </a:buClr>
              <a:buSzPts val="1300"/>
              <a:buFont typeface="Tahoma"/>
              <a:buChar char="●"/>
            </a:pPr>
            <a:r>
              <a:rPr b="0" i="0" lang="en-US" sz="1400" u="none" cap="none" strike="noStrike">
                <a:solidFill>
                  <a:srgbClr val="595959"/>
                </a:solidFill>
                <a:latin typeface="Tahoma"/>
                <a:ea typeface="Tahoma"/>
                <a:cs typeface="Tahoma"/>
                <a:sym typeface="Tahoma"/>
              </a:rPr>
              <a:t>The cost </a:t>
            </a:r>
            <a:r>
              <a:rPr lang="en-US">
                <a:solidFill>
                  <a:srgbClr val="595959"/>
                </a:solidFill>
                <a:latin typeface="Tahoma"/>
                <a:ea typeface="Tahoma"/>
                <a:cs typeface="Tahoma"/>
                <a:sym typeface="Tahoma"/>
              </a:rPr>
              <a:t>of the extension(bigger team,new </a:t>
            </a:r>
            <a:r>
              <a:rPr lang="en-US">
                <a:solidFill>
                  <a:srgbClr val="595959"/>
                </a:solidFill>
                <a:latin typeface="Tahoma"/>
                <a:ea typeface="Tahoma"/>
                <a:cs typeface="Tahoma"/>
                <a:sym typeface="Tahoma"/>
              </a:rPr>
              <a:t>investment</a:t>
            </a:r>
            <a:r>
              <a:rPr lang="en-US">
                <a:solidFill>
                  <a:srgbClr val="595959"/>
                </a:solidFill>
                <a:latin typeface="Tahoma"/>
                <a:ea typeface="Tahoma"/>
                <a:cs typeface="Tahoma"/>
                <a:sym typeface="Tahoma"/>
              </a:rPr>
              <a:t> in training centers,Setting up a lab)</a:t>
            </a:r>
            <a:endParaRPr b="0" i="0" sz="1400" u="none" cap="none" strike="noStrike">
              <a:solidFill>
                <a:srgbClr val="595959"/>
              </a:solidFill>
              <a:latin typeface="Tahoma"/>
              <a:ea typeface="Tahoma"/>
              <a:cs typeface="Tahoma"/>
              <a:sym typeface="Tahoma"/>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Tahoma"/>
              <a:ea typeface="Tahoma"/>
              <a:cs typeface="Tahoma"/>
              <a:sym typeface="Tahoma"/>
            </a:endParaRPr>
          </a:p>
          <a:p>
            <a:pPr indent="-311150" lvl="0" marL="457200" marR="0" rtl="0" algn="l">
              <a:lnSpc>
                <a:spcPct val="100000"/>
              </a:lnSpc>
              <a:spcBef>
                <a:spcPts val="0"/>
              </a:spcBef>
              <a:spcAft>
                <a:spcPts val="0"/>
              </a:spcAft>
              <a:buClr>
                <a:srgbClr val="595959"/>
              </a:buClr>
              <a:buSzPts val="1300"/>
              <a:buFont typeface="Tahoma"/>
              <a:buChar char="●"/>
            </a:pPr>
            <a:r>
              <a:rPr lang="en-US">
                <a:solidFill>
                  <a:srgbClr val="595959"/>
                </a:solidFill>
                <a:latin typeface="Tahoma"/>
                <a:ea typeface="Tahoma"/>
                <a:cs typeface="Tahoma"/>
                <a:sym typeface="Tahoma"/>
              </a:rPr>
              <a:t>the growing insecurity in the cities near the Capital of P-au-P</a:t>
            </a:r>
            <a:endParaRPr b="0" i="0" sz="1400" u="none" cap="none" strike="noStrike">
              <a:solidFill>
                <a:srgbClr val="595959"/>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2600"/>
              <a:buFont typeface="Arial"/>
              <a:buNone/>
            </a:pPr>
            <a:r>
              <a:t/>
            </a:r>
            <a:endParaRPr b="1" i="0" sz="2600" u="none" cap="none" strike="noStrike">
              <a:solidFill>
                <a:srgbClr val="595959"/>
              </a:solidFill>
              <a:latin typeface="Tahoma"/>
              <a:ea typeface="Tahoma"/>
              <a:cs typeface="Tahoma"/>
              <a:sym typeface="Tahoma"/>
            </a:endParaRPr>
          </a:p>
        </p:txBody>
      </p:sp>
      <p:sp>
        <p:nvSpPr>
          <p:cNvPr id="261" name="Google Shape;261;gdacae16c17_0_7"/>
          <p:cNvSpPr txBox="1"/>
          <p:nvPr/>
        </p:nvSpPr>
        <p:spPr>
          <a:xfrm>
            <a:off x="3534825" y="1561900"/>
            <a:ext cx="2320200" cy="4695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Weakness</a:t>
            </a:r>
            <a:endParaRPr b="0" i="0" sz="1600" u="none" cap="none" strike="noStrike">
              <a:solidFill>
                <a:srgbClr val="1A9988"/>
              </a:solidFill>
              <a:latin typeface="Varela Round"/>
              <a:ea typeface="Varela Round"/>
              <a:cs typeface="Varela Round"/>
              <a:sym typeface="Varela Round"/>
            </a:endParaRPr>
          </a:p>
        </p:txBody>
      </p:sp>
      <p:sp>
        <p:nvSpPr>
          <p:cNvPr id="262" name="Google Shape;262;gdacae16c17_0_7"/>
          <p:cNvSpPr txBox="1"/>
          <p:nvPr/>
        </p:nvSpPr>
        <p:spPr>
          <a:xfrm>
            <a:off x="6215275" y="1451100"/>
            <a:ext cx="2465100" cy="32211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317500" lvl="0" marL="457200" marR="0" rtl="0" algn="l">
              <a:lnSpc>
                <a:spcPct val="100000"/>
              </a:lnSpc>
              <a:spcBef>
                <a:spcPts val="0"/>
              </a:spcBef>
              <a:spcAft>
                <a:spcPts val="0"/>
              </a:spcAft>
              <a:buClr>
                <a:schemeClr val="dk1"/>
              </a:buClr>
              <a:buSzPts val="1400"/>
              <a:buFont typeface="Tahoma"/>
              <a:buChar char="●"/>
            </a:pPr>
            <a:r>
              <a:rPr lang="en-US">
                <a:solidFill>
                  <a:schemeClr val="dk1"/>
                </a:solidFill>
                <a:latin typeface="Tahoma"/>
                <a:ea typeface="Tahoma"/>
                <a:cs typeface="Tahoma"/>
                <a:sym typeface="Tahoma"/>
              </a:rPr>
              <a:t>Find Very good addition to the dynamic team of AA to help them </a:t>
            </a:r>
            <a:r>
              <a:rPr lang="en-US">
                <a:solidFill>
                  <a:schemeClr val="dk1"/>
                </a:solidFill>
                <a:latin typeface="Tahoma"/>
                <a:ea typeface="Tahoma"/>
                <a:cs typeface="Tahoma"/>
                <a:sym typeface="Tahoma"/>
              </a:rPr>
              <a:t>manage</a:t>
            </a:r>
            <a:r>
              <a:rPr lang="en-US">
                <a:solidFill>
                  <a:schemeClr val="dk1"/>
                </a:solidFill>
                <a:latin typeface="Tahoma"/>
                <a:ea typeface="Tahoma"/>
                <a:cs typeface="Tahoma"/>
                <a:sym typeface="Tahoma"/>
              </a:rPr>
              <a:t> the training centers at the same rythmn.</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317500" lvl="0" marL="457200" marR="0" rtl="0" algn="l">
              <a:lnSpc>
                <a:spcPct val="100000"/>
              </a:lnSpc>
              <a:spcBef>
                <a:spcPts val="0"/>
              </a:spcBef>
              <a:spcAft>
                <a:spcPts val="0"/>
              </a:spcAft>
              <a:buClr>
                <a:schemeClr val="dk1"/>
              </a:buClr>
              <a:buSzPts val="1400"/>
              <a:buFont typeface="Tahoma"/>
              <a:buChar char="●"/>
            </a:pPr>
            <a:r>
              <a:rPr lang="en-US">
                <a:solidFill>
                  <a:schemeClr val="dk1"/>
                </a:solidFill>
                <a:latin typeface="Tahoma"/>
                <a:ea typeface="Tahoma"/>
                <a:cs typeface="Tahoma"/>
                <a:sym typeface="Tahoma"/>
              </a:rPr>
              <a:t>Find sponsor and new partenership to gave an internship to 120 possible new graduates by cohort</a:t>
            </a:r>
            <a:endParaRPr b="0" i="0" sz="1400" u="none" cap="none" strike="noStrike">
              <a:solidFill>
                <a:schemeClr val="dk1"/>
              </a:solidFill>
              <a:latin typeface="Tahoma"/>
              <a:ea typeface="Tahoma"/>
              <a:cs typeface="Tahoma"/>
              <a:sym typeface="Tahoma"/>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a:p>
            <a:pPr indent="0" lvl="0" marL="0" marR="0" rtl="0" algn="l">
              <a:lnSpc>
                <a:spcPct val="100000"/>
              </a:lnSpc>
              <a:spcBef>
                <a:spcPts val="0"/>
              </a:spcBef>
              <a:spcAft>
                <a:spcPts val="0"/>
              </a:spcAft>
              <a:buNone/>
            </a:pPr>
            <a:r>
              <a:t/>
            </a:r>
            <a:endParaRPr b="1" i="0" sz="2600" u="none" cap="none" strike="noStrike">
              <a:solidFill>
                <a:srgbClr val="595959"/>
              </a:solidFill>
              <a:latin typeface="Tahoma"/>
              <a:ea typeface="Tahoma"/>
              <a:cs typeface="Tahoma"/>
              <a:sym typeface="Tahoma"/>
            </a:endParaRPr>
          </a:p>
        </p:txBody>
      </p:sp>
      <p:sp>
        <p:nvSpPr>
          <p:cNvPr id="263" name="Google Shape;263;gdacae16c17_0_7"/>
          <p:cNvSpPr txBox="1"/>
          <p:nvPr/>
        </p:nvSpPr>
        <p:spPr>
          <a:xfrm>
            <a:off x="6215275" y="1525597"/>
            <a:ext cx="2465100" cy="542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Challenges</a:t>
            </a:r>
            <a:endParaRPr b="1" i="0" sz="2600" u="none" cap="none" strike="noStrike">
              <a:solidFill>
                <a:srgbClr val="1A9988"/>
              </a:solidFill>
              <a:latin typeface="Tahoma"/>
              <a:ea typeface="Tahoma"/>
              <a:cs typeface="Tahoma"/>
              <a:sym typeface="Tahoma"/>
            </a:endParaRPr>
          </a:p>
          <a:p>
            <a:pPr indent="0" lvl="0" marL="0" marR="0" rtl="0" algn="ctr">
              <a:lnSpc>
                <a:spcPct val="100000"/>
              </a:lnSpc>
              <a:spcBef>
                <a:spcPts val="0"/>
              </a:spcBef>
              <a:spcAft>
                <a:spcPts val="0"/>
              </a:spcAft>
              <a:buClr>
                <a:schemeClr val="dk1"/>
              </a:buClr>
              <a:buSzPts val="1100"/>
              <a:buFont typeface="Arial"/>
              <a:buNone/>
            </a:pPr>
            <a:r>
              <a:t/>
            </a:r>
            <a:endParaRPr b="1" sz="2600">
              <a:solidFill>
                <a:srgbClr val="1A9988"/>
              </a:solidFill>
              <a:latin typeface="Tahoma"/>
              <a:ea typeface="Tahoma"/>
              <a:cs typeface="Tahoma"/>
              <a:sym typeface="Tahoma"/>
            </a:endParaRPr>
          </a:p>
        </p:txBody>
      </p:sp>
      <p:sp>
        <p:nvSpPr>
          <p:cNvPr id="264" name="Google Shape;264;gdacae16c17_0_7"/>
          <p:cNvSpPr txBox="1"/>
          <p:nvPr/>
        </p:nvSpPr>
        <p:spPr>
          <a:xfrm>
            <a:off x="1035235" y="1161696"/>
            <a:ext cx="758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265" name="Google Shape;265;gdacae16c17_0_7"/>
          <p:cNvSpPr txBox="1"/>
          <p:nvPr/>
        </p:nvSpPr>
        <p:spPr>
          <a:xfrm>
            <a:off x="1057425" y="930700"/>
            <a:ext cx="7543200" cy="631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400"/>
              <a:buFont typeface="Arial"/>
              <a:buNone/>
            </a:pPr>
            <a:r>
              <a:rPr lang="en-US" sz="1600">
                <a:solidFill>
                  <a:srgbClr val="888888"/>
                </a:solidFill>
                <a:latin typeface="Tahoma"/>
                <a:ea typeface="Tahoma"/>
                <a:cs typeface="Tahoma"/>
                <a:sym typeface="Tahoma"/>
              </a:rPr>
              <a:t>Extend their Training centers to Delmas,Carrefour and Petion-ville</a:t>
            </a:r>
            <a:endParaRPr sz="1600">
              <a:solidFill>
                <a:srgbClr val="888888"/>
              </a:solidFill>
              <a:latin typeface="Tahoma"/>
              <a:ea typeface="Tahoma"/>
              <a:cs typeface="Tahoma"/>
              <a:sym typeface="Tahoma"/>
            </a:endParaRPr>
          </a:p>
          <a:p>
            <a:pPr indent="0" lvl="0" marL="0" marR="0" rtl="0" algn="l">
              <a:lnSpc>
                <a:spcPct val="150000"/>
              </a:lnSpc>
              <a:spcBef>
                <a:spcPts val="0"/>
              </a:spcBef>
              <a:spcAft>
                <a:spcPts val="0"/>
              </a:spcAft>
              <a:buClr>
                <a:srgbClr val="000000"/>
              </a:buClr>
              <a:buSzPts val="1300"/>
              <a:buFont typeface="Arial"/>
              <a:buNone/>
            </a:pPr>
            <a:r>
              <a:t/>
            </a:r>
            <a:endParaRPr b="1" sz="1300">
              <a:solidFill>
                <a:srgbClr val="595959"/>
              </a:solidFill>
              <a:latin typeface="Tahoma"/>
              <a:ea typeface="Tahoma"/>
              <a:cs typeface="Tahoma"/>
              <a:sym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ge24c2a4305_1_73"/>
          <p:cNvSpPr txBox="1"/>
          <p:nvPr>
            <p:ph type="ctrTitle"/>
          </p:nvPr>
        </p:nvSpPr>
        <p:spPr>
          <a:xfrm>
            <a:off x="821750" y="1781650"/>
            <a:ext cx="6400800" cy="24243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This project is presented by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2" name="Google Shape;62;ge24c2a4305_1_73"/>
          <p:cNvSpPr txBox="1"/>
          <p:nvPr>
            <p:ph idx="1" type="subTitle"/>
          </p:nvPr>
        </p:nvSpPr>
        <p:spPr>
          <a:xfrm>
            <a:off x="1371600" y="2880360"/>
            <a:ext cx="6400800" cy="500400"/>
          </a:xfrm>
          <a:prstGeom prst="rect">
            <a:avLst/>
          </a:prstGeom>
        </p:spPr>
        <p:txBody>
          <a:bodyPr anchorCtr="0" anchor="t" bIns="0" lIns="0" spcFirstLastPara="1" rIns="0" wrap="square" tIns="0">
            <a:spAutoFit/>
          </a:bodyPr>
          <a:lstStyle/>
          <a:p>
            <a:pPr indent="0" lvl="0" marL="0" rtl="0" algn="r">
              <a:spcBef>
                <a:spcPts val="0"/>
              </a:spcBef>
              <a:spcAft>
                <a:spcPts val="0"/>
              </a:spcAft>
              <a:buNone/>
            </a:pPr>
            <a:r>
              <a:rPr lang="en-US"/>
              <a:t>VALCIN Pierry </a:t>
            </a:r>
            <a:endParaRPr/>
          </a:p>
          <a:p>
            <a:pPr indent="0" lvl="0" marL="0" rtl="0" algn="r">
              <a:spcBef>
                <a:spcPts val="0"/>
              </a:spcBef>
              <a:spcAft>
                <a:spcPts val="0"/>
              </a:spcAft>
              <a:buNone/>
            </a:pPr>
            <a:r>
              <a:rPr lang="en-US"/>
              <a:t>Finance| Data Analyst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dd24ee2225_2_892"/>
          <p:cNvSpPr txBox="1"/>
          <p:nvPr>
            <p:ph type="title"/>
          </p:nvPr>
        </p:nvSpPr>
        <p:spPr>
          <a:xfrm>
            <a:off x="821750" y="303414"/>
            <a:ext cx="7500600" cy="4002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a:t>Proposed Solution 2</a:t>
            </a:r>
            <a:endParaRPr/>
          </a:p>
        </p:txBody>
      </p:sp>
      <p:sp>
        <p:nvSpPr>
          <p:cNvPr id="271" name="Google Shape;271;gdd24ee2225_2_892"/>
          <p:cNvSpPr txBox="1"/>
          <p:nvPr/>
        </p:nvSpPr>
        <p:spPr>
          <a:xfrm>
            <a:off x="923476" y="1788977"/>
            <a:ext cx="2320200" cy="27312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Don’t need to Extend the team.</a:t>
            </a:r>
            <a:endParaRPr>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No new Local required</a:t>
            </a:r>
            <a:endParaRPr>
              <a:solidFill>
                <a:srgbClr val="595959"/>
              </a:solidFill>
              <a:latin typeface="Tahoma"/>
              <a:ea typeface="Tahoma"/>
              <a:cs typeface="Tahoma"/>
              <a:sym typeface="Tahoma"/>
            </a:endParaRPr>
          </a:p>
        </p:txBody>
      </p:sp>
      <p:sp>
        <p:nvSpPr>
          <p:cNvPr id="272" name="Google Shape;272;gdd24ee2225_2_892"/>
          <p:cNvSpPr txBox="1"/>
          <p:nvPr/>
        </p:nvSpPr>
        <p:spPr>
          <a:xfrm>
            <a:off x="923382" y="1788977"/>
            <a:ext cx="23202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700" u="none" cap="none" strike="noStrike">
                <a:solidFill>
                  <a:srgbClr val="1A9988"/>
                </a:solidFill>
                <a:latin typeface="Tahoma"/>
                <a:ea typeface="Tahoma"/>
                <a:cs typeface="Tahoma"/>
                <a:sym typeface="Tahoma"/>
              </a:rPr>
              <a:t>Strength</a:t>
            </a:r>
            <a:endParaRPr b="0" i="0" sz="1700" u="none" cap="none" strike="noStrike">
              <a:solidFill>
                <a:srgbClr val="1A9988"/>
              </a:solidFill>
              <a:latin typeface="Varela Round"/>
              <a:ea typeface="Varela Round"/>
              <a:cs typeface="Varela Round"/>
              <a:sym typeface="Varela Round"/>
            </a:endParaRPr>
          </a:p>
        </p:txBody>
      </p:sp>
      <p:sp>
        <p:nvSpPr>
          <p:cNvPr id="273" name="Google Shape;273;gdd24ee2225_2_892"/>
          <p:cNvSpPr txBox="1"/>
          <p:nvPr/>
        </p:nvSpPr>
        <p:spPr>
          <a:xfrm>
            <a:off x="3536867" y="1788977"/>
            <a:ext cx="2320200" cy="27312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304800" lvl="0" marL="457200" marR="0" rtl="0" algn="l">
              <a:lnSpc>
                <a:spcPct val="100000"/>
              </a:lnSpc>
              <a:spcBef>
                <a:spcPts val="0"/>
              </a:spcBef>
              <a:spcAft>
                <a:spcPts val="0"/>
              </a:spcAft>
              <a:buClr>
                <a:srgbClr val="595959"/>
              </a:buClr>
              <a:buSzPts val="1200"/>
              <a:buFont typeface="Tahoma"/>
              <a:buChar char="●"/>
            </a:pPr>
            <a:r>
              <a:rPr lang="en-US">
                <a:solidFill>
                  <a:srgbClr val="595959"/>
                </a:solidFill>
                <a:latin typeface="Tahoma"/>
                <a:ea typeface="Tahoma"/>
                <a:cs typeface="Tahoma"/>
                <a:sym typeface="Tahoma"/>
              </a:rPr>
              <a:t>Electricity/internet access very poor in haiti</a:t>
            </a:r>
            <a:endParaRPr>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Difficulty Staying Motivated for participants</a:t>
            </a:r>
            <a:endParaRPr>
              <a:solidFill>
                <a:srgbClr val="595959"/>
              </a:solidFill>
              <a:latin typeface="Tahoma"/>
              <a:ea typeface="Tahoma"/>
              <a:cs typeface="Tahoma"/>
              <a:sym typeface="Tahoma"/>
            </a:endParaRPr>
          </a:p>
        </p:txBody>
      </p:sp>
      <p:sp>
        <p:nvSpPr>
          <p:cNvPr id="274" name="Google Shape;274;gdd24ee2225_2_892"/>
          <p:cNvSpPr txBox="1"/>
          <p:nvPr/>
        </p:nvSpPr>
        <p:spPr>
          <a:xfrm>
            <a:off x="3538923" y="1788977"/>
            <a:ext cx="23202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Weakness</a:t>
            </a:r>
            <a:endParaRPr b="0" i="0" sz="1600" u="none" cap="none" strike="noStrike">
              <a:solidFill>
                <a:srgbClr val="1A9988"/>
              </a:solidFill>
              <a:latin typeface="Varela Round"/>
              <a:ea typeface="Varela Round"/>
              <a:cs typeface="Varela Round"/>
              <a:sym typeface="Varela Round"/>
            </a:endParaRPr>
          </a:p>
        </p:txBody>
      </p:sp>
      <p:sp>
        <p:nvSpPr>
          <p:cNvPr id="275" name="Google Shape;275;gdd24ee2225_2_892"/>
          <p:cNvSpPr txBox="1"/>
          <p:nvPr/>
        </p:nvSpPr>
        <p:spPr>
          <a:xfrm>
            <a:off x="6154380" y="1886014"/>
            <a:ext cx="2465100" cy="26664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Facing </a:t>
            </a:r>
            <a:r>
              <a:rPr lang="en-US">
                <a:solidFill>
                  <a:srgbClr val="595959"/>
                </a:solidFill>
                <a:latin typeface="Tahoma"/>
                <a:ea typeface="Tahoma"/>
                <a:cs typeface="Tahoma"/>
                <a:sym typeface="Tahoma"/>
              </a:rPr>
              <a:t>technical</a:t>
            </a:r>
            <a:r>
              <a:rPr lang="en-US">
                <a:solidFill>
                  <a:srgbClr val="595959"/>
                </a:solidFill>
                <a:latin typeface="Tahoma"/>
                <a:ea typeface="Tahoma"/>
                <a:cs typeface="Tahoma"/>
                <a:sym typeface="Tahoma"/>
              </a:rPr>
              <a:t> issues in Haiti</a:t>
            </a:r>
            <a:endParaRPr>
              <a:solidFill>
                <a:srgbClr val="595959"/>
              </a:solidFill>
              <a:latin typeface="Tahoma"/>
              <a:ea typeface="Tahoma"/>
              <a:cs typeface="Tahoma"/>
              <a:sym typeface="Tahoma"/>
            </a:endParaRPr>
          </a:p>
        </p:txBody>
      </p:sp>
      <p:sp>
        <p:nvSpPr>
          <p:cNvPr id="276" name="Google Shape;276;gdd24ee2225_2_892"/>
          <p:cNvSpPr txBox="1"/>
          <p:nvPr/>
        </p:nvSpPr>
        <p:spPr>
          <a:xfrm>
            <a:off x="6154380" y="1788977"/>
            <a:ext cx="24651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Challenges</a:t>
            </a:r>
            <a:endParaRPr b="0" i="0" sz="1600" u="none" cap="none" strike="noStrike">
              <a:solidFill>
                <a:srgbClr val="1A9988"/>
              </a:solidFill>
              <a:latin typeface="Varela Round"/>
              <a:ea typeface="Varela Round"/>
              <a:cs typeface="Varela Round"/>
              <a:sym typeface="Varela Round"/>
            </a:endParaRPr>
          </a:p>
        </p:txBody>
      </p:sp>
      <p:sp>
        <p:nvSpPr>
          <p:cNvPr id="277" name="Google Shape;277;gdd24ee2225_2_892"/>
          <p:cNvSpPr txBox="1"/>
          <p:nvPr/>
        </p:nvSpPr>
        <p:spPr>
          <a:xfrm>
            <a:off x="1035235" y="1230921"/>
            <a:ext cx="758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278" name="Google Shape;278;gdd24ee2225_2_892"/>
          <p:cNvSpPr txBox="1"/>
          <p:nvPr/>
        </p:nvSpPr>
        <p:spPr>
          <a:xfrm>
            <a:off x="883250" y="1079275"/>
            <a:ext cx="7543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300"/>
              <a:buFont typeface="Arial"/>
              <a:buNone/>
            </a:pPr>
            <a:r>
              <a:rPr lang="en-US" sz="1600">
                <a:solidFill>
                  <a:srgbClr val="888888"/>
                </a:solidFill>
                <a:latin typeface="Tahoma"/>
                <a:ea typeface="Tahoma"/>
                <a:cs typeface="Tahoma"/>
                <a:sym typeface="Tahoma"/>
              </a:rPr>
              <a:t>Do an online bootcamp</a:t>
            </a:r>
            <a:r>
              <a:rPr b="1" i="0" lang="en-US" sz="1300" u="none" cap="none" strike="noStrike">
                <a:solidFill>
                  <a:srgbClr val="595959"/>
                </a:solidFill>
                <a:latin typeface="Tahoma"/>
                <a:ea typeface="Tahoma"/>
                <a:cs typeface="Tahoma"/>
                <a:sym typeface="Tahoma"/>
              </a:rPr>
              <a:t>.</a:t>
            </a:r>
            <a:endParaRPr b="1" i="0" sz="1300" u="none" cap="none" strike="noStrike">
              <a:solidFill>
                <a:srgbClr val="595959"/>
              </a:solidFill>
              <a:latin typeface="Tahoma"/>
              <a:ea typeface="Tahoma"/>
              <a:cs typeface="Tahoma"/>
              <a:sym typeface="Tahom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dd1ef97e88_0_39"/>
          <p:cNvSpPr txBox="1"/>
          <p:nvPr>
            <p:ph type="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n-US"/>
              <a:t>Recommendations</a:t>
            </a:r>
            <a:endParaRPr/>
          </a:p>
        </p:txBody>
      </p:sp>
      <p:sp>
        <p:nvSpPr>
          <p:cNvPr id="284" name="Google Shape;284;gdd1ef97e88_0_39"/>
          <p:cNvSpPr txBox="1"/>
          <p:nvPr>
            <p:ph idx="1" type="body"/>
          </p:nvPr>
        </p:nvSpPr>
        <p:spPr>
          <a:xfrm>
            <a:off x="728250" y="1033999"/>
            <a:ext cx="7687500" cy="1508400"/>
          </a:xfrm>
          <a:prstGeom prst="rect">
            <a:avLst/>
          </a:prstGeom>
          <a:noFill/>
          <a:ln>
            <a:noFill/>
          </a:ln>
        </p:spPr>
        <p:txBody>
          <a:bodyPr anchorCtr="0" anchor="t" bIns="0" lIns="0" spcFirstLastPara="1" rIns="0" wrap="square" tIns="0">
            <a:spAutoFit/>
          </a:bodyPr>
          <a:lstStyle/>
          <a:p>
            <a:pPr indent="-317500" lvl="0" marL="457200" rtl="0" algn="just">
              <a:lnSpc>
                <a:spcPct val="100000"/>
              </a:lnSpc>
              <a:spcBef>
                <a:spcPts val="0"/>
              </a:spcBef>
              <a:spcAft>
                <a:spcPts val="0"/>
              </a:spcAft>
              <a:buSzPts val="1400"/>
              <a:buChar char="❖"/>
            </a:pPr>
            <a:r>
              <a:rPr lang="en-US" sz="1400"/>
              <a:t>We recommend that Ayiti Analytics extend their training centers in Delmas, PEtion-ville and Carrefour. These communes has the highest access to internet/Computer from the application form data. The number of select participants will be around 120 with more than 60 % of the applicant could be university levels. This will mean more connections and more possibilities</a:t>
            </a:r>
            <a:endParaRPr sz="1400"/>
          </a:p>
          <a:p>
            <a:pPr indent="0" lvl="0" marL="457200" rtl="0" algn="just">
              <a:lnSpc>
                <a:spcPct val="100000"/>
              </a:lnSpc>
              <a:spcBef>
                <a:spcPts val="0"/>
              </a:spcBef>
              <a:spcAft>
                <a:spcPts val="0"/>
              </a:spcAft>
              <a:buSzPts val="1400"/>
              <a:buNone/>
            </a:pPr>
            <a:r>
              <a:t/>
            </a:r>
            <a:endParaRPr sz="1400"/>
          </a:p>
          <a:p>
            <a:pPr indent="0" lvl="0" marL="0" rtl="0" algn="just">
              <a:lnSpc>
                <a:spcPct val="100000"/>
              </a:lnSpc>
              <a:spcBef>
                <a:spcPts val="0"/>
              </a:spcBef>
              <a:spcAft>
                <a:spcPts val="0"/>
              </a:spcAft>
              <a:buNone/>
            </a:pPr>
            <a:r>
              <a:rPr lang="en-US" sz="1400"/>
              <a:t>0</a:t>
            </a:r>
            <a:endParaRPr sz="1400"/>
          </a:p>
        </p:txBody>
      </p:sp>
      <p:pic>
        <p:nvPicPr>
          <p:cNvPr id="285" name="Google Shape;285;gdd1ef97e88_0_39"/>
          <p:cNvPicPr preferRelativeResize="0"/>
          <p:nvPr/>
        </p:nvPicPr>
        <p:blipFill rotWithShape="1">
          <a:blip r:embed="rId3">
            <a:alphaModFix/>
          </a:blip>
          <a:srcRect b="12585" l="9975" r="9959" t="12586"/>
          <a:stretch/>
        </p:blipFill>
        <p:spPr>
          <a:xfrm>
            <a:off x="2914185" y="3632974"/>
            <a:ext cx="3366520" cy="2667476"/>
          </a:xfrm>
          <a:prstGeom prst="rect">
            <a:avLst/>
          </a:prstGeom>
          <a:noFill/>
          <a:ln>
            <a:noFill/>
          </a:ln>
        </p:spPr>
      </p:pic>
      <p:grpSp>
        <p:nvGrpSpPr>
          <p:cNvPr id="286" name="Google Shape;286;gdd1ef97e88_0_39"/>
          <p:cNvGrpSpPr/>
          <p:nvPr/>
        </p:nvGrpSpPr>
        <p:grpSpPr>
          <a:xfrm>
            <a:off x="1583185" y="3634084"/>
            <a:ext cx="6187966" cy="1450330"/>
            <a:chOff x="1258675" y="2825513"/>
            <a:chExt cx="6626650" cy="1832150"/>
          </a:xfrm>
        </p:grpSpPr>
        <p:sp>
          <p:nvSpPr>
            <p:cNvPr id="287" name="Google Shape;287;gdd1ef97e88_0_39"/>
            <p:cNvSpPr/>
            <p:nvPr/>
          </p:nvSpPr>
          <p:spPr>
            <a:xfrm>
              <a:off x="1349550" y="3213350"/>
              <a:ext cx="1738725" cy="1089925"/>
            </a:xfrm>
            <a:custGeom>
              <a:rect b="b" l="l" r="r" t="t"/>
              <a:pathLst>
                <a:path extrusionOk="0" h="43597" w="69549">
                  <a:moveTo>
                    <a:pt x="0" y="0"/>
                  </a:moveTo>
                  <a:lnTo>
                    <a:pt x="12042" y="30518"/>
                  </a:lnTo>
                  <a:lnTo>
                    <a:pt x="19516" y="17024"/>
                  </a:lnTo>
                  <a:lnTo>
                    <a:pt x="30934" y="40068"/>
                  </a:lnTo>
                  <a:lnTo>
                    <a:pt x="47543" y="5190"/>
                  </a:lnTo>
                  <a:lnTo>
                    <a:pt x="55224" y="24705"/>
                  </a:lnTo>
                  <a:lnTo>
                    <a:pt x="58546" y="32802"/>
                  </a:lnTo>
                  <a:lnTo>
                    <a:pt x="64567" y="21383"/>
                  </a:lnTo>
                  <a:lnTo>
                    <a:pt x="69549" y="43597"/>
                  </a:lnTo>
                </a:path>
              </a:pathLst>
            </a:custGeom>
            <a:noFill/>
            <a:ln cap="flat" cmpd="sng" w="9525">
              <a:solidFill>
                <a:srgbClr val="FF725E"/>
              </a:solidFill>
              <a:prstDash val="solid"/>
              <a:round/>
              <a:headEnd len="sm" w="sm" type="none"/>
              <a:tailEnd len="sm" w="sm" type="none"/>
            </a:ln>
          </p:spPr>
        </p:sp>
        <p:sp>
          <p:nvSpPr>
            <p:cNvPr id="288" name="Google Shape;288;gdd1ef97e88_0_39"/>
            <p:cNvSpPr/>
            <p:nvPr/>
          </p:nvSpPr>
          <p:spPr>
            <a:xfrm>
              <a:off x="4578455" y="2825513"/>
              <a:ext cx="3223100" cy="1832150"/>
            </a:xfrm>
            <a:custGeom>
              <a:rect b="b" l="l" r="r" t="t"/>
              <a:pathLst>
                <a:path extrusionOk="0" h="73286" w="128924">
                  <a:moveTo>
                    <a:pt x="0" y="35293"/>
                  </a:moveTo>
                  <a:lnTo>
                    <a:pt x="18269" y="5813"/>
                  </a:lnTo>
                  <a:lnTo>
                    <a:pt x="21591" y="10380"/>
                  </a:lnTo>
                  <a:lnTo>
                    <a:pt x="29895" y="0"/>
                  </a:lnTo>
                  <a:lnTo>
                    <a:pt x="50241" y="37162"/>
                  </a:lnTo>
                  <a:lnTo>
                    <a:pt x="64566" y="14117"/>
                  </a:lnTo>
                  <a:lnTo>
                    <a:pt x="80552" y="60829"/>
                  </a:lnTo>
                  <a:lnTo>
                    <a:pt x="91347" y="34048"/>
                  </a:lnTo>
                  <a:lnTo>
                    <a:pt x="105465" y="73286"/>
                  </a:lnTo>
                  <a:lnTo>
                    <a:pt x="111693" y="48788"/>
                  </a:lnTo>
                  <a:lnTo>
                    <a:pt x="116053" y="59584"/>
                  </a:lnTo>
                  <a:lnTo>
                    <a:pt x="128924" y="29065"/>
                  </a:lnTo>
                </a:path>
              </a:pathLst>
            </a:custGeom>
            <a:noFill/>
            <a:ln cap="flat" cmpd="sng" w="9525">
              <a:solidFill>
                <a:srgbClr val="FF725E"/>
              </a:solidFill>
              <a:prstDash val="solid"/>
              <a:round/>
              <a:headEnd len="sm" w="sm" type="none"/>
              <a:tailEnd len="sm" w="sm" type="none"/>
            </a:ln>
          </p:spPr>
        </p:sp>
        <p:grpSp>
          <p:nvGrpSpPr>
            <p:cNvPr id="289" name="Google Shape;289;gdd1ef97e88_0_39"/>
            <p:cNvGrpSpPr/>
            <p:nvPr/>
          </p:nvGrpSpPr>
          <p:grpSpPr>
            <a:xfrm>
              <a:off x="1258675" y="3130250"/>
              <a:ext cx="186900" cy="186900"/>
              <a:chOff x="788975" y="2953550"/>
              <a:chExt cx="186900" cy="186900"/>
            </a:xfrm>
          </p:grpSpPr>
          <p:sp>
            <p:nvSpPr>
              <p:cNvPr id="290" name="Google Shape;290;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 name="Google Shape;292;gdd1ef97e88_0_39"/>
            <p:cNvGrpSpPr/>
            <p:nvPr/>
          </p:nvGrpSpPr>
          <p:grpSpPr>
            <a:xfrm>
              <a:off x="2868375" y="3664863"/>
              <a:ext cx="186900" cy="186900"/>
              <a:chOff x="788975" y="2953550"/>
              <a:chExt cx="186900" cy="186900"/>
            </a:xfrm>
          </p:grpSpPr>
          <p:sp>
            <p:nvSpPr>
              <p:cNvPr id="293" name="Google Shape;293;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5" name="Google Shape;295;gdd1ef97e88_0_39"/>
            <p:cNvGrpSpPr/>
            <p:nvPr/>
          </p:nvGrpSpPr>
          <p:grpSpPr>
            <a:xfrm>
              <a:off x="6085600" y="3078363"/>
              <a:ext cx="186900" cy="186900"/>
              <a:chOff x="788975" y="2953550"/>
              <a:chExt cx="186900" cy="186900"/>
            </a:xfrm>
          </p:grpSpPr>
          <p:sp>
            <p:nvSpPr>
              <p:cNvPr id="296" name="Google Shape;296;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 name="Google Shape;298;gdd1ef97e88_0_39"/>
            <p:cNvGrpSpPr/>
            <p:nvPr/>
          </p:nvGrpSpPr>
          <p:grpSpPr>
            <a:xfrm>
              <a:off x="7698425" y="3410538"/>
              <a:ext cx="186900" cy="186900"/>
              <a:chOff x="788975" y="2953550"/>
              <a:chExt cx="186900" cy="186900"/>
            </a:xfrm>
          </p:grpSpPr>
          <p:sp>
            <p:nvSpPr>
              <p:cNvPr id="299" name="Google Shape;299;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6"/>
          <p:cNvSpPr txBox="1"/>
          <p:nvPr/>
        </p:nvSpPr>
        <p:spPr>
          <a:xfrm>
            <a:off x="821750" y="303367"/>
            <a:ext cx="4086900" cy="413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2600"/>
              <a:buFont typeface="Arial"/>
              <a:buNone/>
            </a:pPr>
            <a:r>
              <a:t/>
            </a:r>
            <a:endParaRPr b="0" i="0" sz="2600" u="none" cap="none" strike="noStrike">
              <a:solidFill>
                <a:srgbClr val="000000"/>
              </a:solidFill>
              <a:latin typeface="Trebuchet MS"/>
              <a:ea typeface="Trebuchet MS"/>
              <a:cs typeface="Trebuchet MS"/>
              <a:sym typeface="Trebuchet MS"/>
            </a:endParaRPr>
          </a:p>
        </p:txBody>
      </p:sp>
      <p:sp>
        <p:nvSpPr>
          <p:cNvPr id="306" name="Google Shape;306;p6"/>
          <p:cNvSpPr txBox="1"/>
          <p:nvPr/>
        </p:nvSpPr>
        <p:spPr>
          <a:xfrm>
            <a:off x="2566350" y="1898483"/>
            <a:ext cx="3858900" cy="689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rgbClr val="444444"/>
              </a:solidFill>
              <a:latin typeface="Tahoma"/>
              <a:ea typeface="Tahoma"/>
              <a:cs typeface="Tahoma"/>
              <a:sym typeface="Tahoma"/>
            </a:endParaRPr>
          </a:p>
          <a:p>
            <a:pPr indent="0" lvl="0" marL="0" marR="0" rtl="0" algn="ctr">
              <a:lnSpc>
                <a:spcPct val="115000"/>
              </a:lnSpc>
              <a:spcBef>
                <a:spcPts val="0"/>
              </a:spcBef>
              <a:spcAft>
                <a:spcPts val="0"/>
              </a:spcAft>
              <a:buClr>
                <a:srgbClr val="000000"/>
              </a:buClr>
              <a:buSzPts val="1700"/>
              <a:buFont typeface="Arial"/>
              <a:buNone/>
            </a:pPr>
            <a:r>
              <a:rPr b="1" i="0" lang="en-US" sz="1700" u="none" cap="none" strike="noStrike">
                <a:solidFill>
                  <a:srgbClr val="595959"/>
                </a:solidFill>
                <a:latin typeface="Tahoma"/>
                <a:ea typeface="Tahoma"/>
                <a:cs typeface="Tahoma"/>
                <a:sym typeface="Tahoma"/>
              </a:rPr>
              <a:t>Contact Us</a:t>
            </a:r>
            <a:endParaRPr b="0" i="0" sz="1700" u="none" cap="none" strike="noStrike">
              <a:solidFill>
                <a:srgbClr val="595959"/>
              </a:solidFill>
              <a:latin typeface="Tahoma"/>
              <a:ea typeface="Tahoma"/>
              <a:cs typeface="Tahoma"/>
              <a:sym typeface="Tahoma"/>
            </a:endParaRPr>
          </a:p>
          <a:p>
            <a:pPr indent="0" lvl="0" marL="0" marR="0" rtl="0" algn="ctr">
              <a:lnSpc>
                <a:spcPct val="115000"/>
              </a:lnSpc>
              <a:spcBef>
                <a:spcPts val="0"/>
              </a:spcBef>
              <a:spcAft>
                <a:spcPts val="0"/>
              </a:spcAft>
              <a:buClr>
                <a:srgbClr val="000000"/>
              </a:buClr>
              <a:buSzPts val="1400"/>
              <a:buFont typeface="Arial"/>
              <a:buNone/>
            </a:pPr>
            <a:r>
              <a:rPr b="0" i="0" lang="en-US" sz="1400" u="none" cap="none" strike="noStrike">
                <a:solidFill>
                  <a:srgbClr val="595959"/>
                </a:solidFill>
                <a:latin typeface="Tahoma"/>
                <a:ea typeface="Tahoma"/>
                <a:cs typeface="Tahoma"/>
                <a:sym typeface="Tahoma"/>
              </a:rPr>
              <a:t>I you have any question about this presentation, Feel free to send us a message in the </a:t>
            </a:r>
            <a:r>
              <a:rPr lang="en-US" u="none">
                <a:solidFill>
                  <a:srgbClr val="595959"/>
                </a:solidFill>
                <a:latin typeface="Tahoma"/>
                <a:ea typeface="Tahoma"/>
                <a:cs typeface="Tahoma"/>
                <a:sym typeface="Tahoma"/>
              </a:rPr>
              <a:t> </a:t>
            </a:r>
            <a:r>
              <a:rPr lang="en-US" u="sng">
                <a:solidFill>
                  <a:schemeClr val="hlink"/>
                </a:solidFill>
                <a:latin typeface="Tahoma"/>
                <a:ea typeface="Tahoma"/>
                <a:cs typeface="Tahoma"/>
                <a:sym typeface="Tahoma"/>
                <a:hlinkClick r:id="rId3"/>
              </a:rPr>
              <a:t>#help-python</a:t>
            </a:r>
            <a:r>
              <a:rPr lang="en-US">
                <a:solidFill>
                  <a:srgbClr val="595959"/>
                </a:solidFill>
                <a:latin typeface="Tahoma"/>
                <a:ea typeface="Tahoma"/>
                <a:cs typeface="Tahoma"/>
                <a:sym typeface="Tahoma"/>
              </a:rPr>
              <a:t> </a:t>
            </a:r>
            <a:r>
              <a:rPr b="0" i="0" lang="en-US" sz="1400" u="none" cap="none" strike="noStrike">
                <a:solidFill>
                  <a:srgbClr val="595959"/>
                </a:solidFill>
                <a:latin typeface="Tahoma"/>
                <a:ea typeface="Tahoma"/>
                <a:cs typeface="Tahoma"/>
                <a:sym typeface="Tahoma"/>
              </a:rPr>
              <a:t>channel on slack.</a:t>
            </a:r>
            <a:endParaRPr b="0" i="0" sz="1400" u="none" cap="none" strike="noStrike">
              <a:solidFill>
                <a:srgbClr val="595959"/>
              </a:solidFill>
              <a:latin typeface="Tahoma"/>
              <a:ea typeface="Tahoma"/>
              <a:cs typeface="Tahoma"/>
              <a:sym typeface="Tahoma"/>
            </a:endParaRPr>
          </a:p>
        </p:txBody>
      </p:sp>
      <p:grpSp>
        <p:nvGrpSpPr>
          <p:cNvPr id="307" name="Google Shape;307;p6"/>
          <p:cNvGrpSpPr/>
          <p:nvPr/>
        </p:nvGrpSpPr>
        <p:grpSpPr>
          <a:xfrm>
            <a:off x="713191" y="1146161"/>
            <a:ext cx="1974754" cy="3306195"/>
            <a:chOff x="1148038" y="1194838"/>
            <a:chExt cx="1579803" cy="2598801"/>
          </a:xfrm>
        </p:grpSpPr>
        <p:sp>
          <p:nvSpPr>
            <p:cNvPr id="308" name="Google Shape;308;p6"/>
            <p:cNvSpPr/>
            <p:nvPr/>
          </p:nvSpPr>
          <p:spPr>
            <a:xfrm>
              <a:off x="1215998" y="1932178"/>
              <a:ext cx="1505382" cy="1372293"/>
            </a:xfrm>
            <a:custGeom>
              <a:rect b="b" l="l" r="r" t="t"/>
              <a:pathLst>
                <a:path extrusionOk="0" h="16869" w="18505">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cap="flat" cmpd="sng" w="9525">
              <a:solidFill>
                <a:srgbClr val="DEA23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6"/>
            <p:cNvSpPr/>
            <p:nvPr/>
          </p:nvSpPr>
          <p:spPr>
            <a:xfrm>
              <a:off x="1990734" y="3465554"/>
              <a:ext cx="350781" cy="328085"/>
            </a:xfrm>
            <a:custGeom>
              <a:rect b="b" l="l" r="r" t="t"/>
              <a:pathLst>
                <a:path extrusionOk="0" h="4033" w="4312">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6"/>
            <p:cNvSpPr/>
            <p:nvPr/>
          </p:nvSpPr>
          <p:spPr>
            <a:xfrm>
              <a:off x="2010177" y="3672670"/>
              <a:ext cx="330281" cy="120967"/>
            </a:xfrm>
            <a:custGeom>
              <a:rect b="b" l="l" r="r" t="t"/>
              <a:pathLst>
                <a:path extrusionOk="0" h="1487" w="406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6"/>
            <p:cNvSpPr/>
            <p:nvPr/>
          </p:nvSpPr>
          <p:spPr>
            <a:xfrm>
              <a:off x="1245169" y="3364111"/>
              <a:ext cx="304330" cy="429528"/>
            </a:xfrm>
            <a:custGeom>
              <a:rect b="b" l="l" r="r" t="t"/>
              <a:pathLst>
                <a:path extrusionOk="0" h="5280" w="3741">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6"/>
            <p:cNvSpPr/>
            <p:nvPr/>
          </p:nvSpPr>
          <p:spPr>
            <a:xfrm>
              <a:off x="1245169" y="3565858"/>
              <a:ext cx="304330" cy="227780"/>
            </a:xfrm>
            <a:custGeom>
              <a:rect b="b" l="l" r="r" t="t"/>
              <a:pathLst>
                <a:path extrusionOk="0" h="2800" w="3741">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6"/>
            <p:cNvSpPr/>
            <p:nvPr/>
          </p:nvSpPr>
          <p:spPr>
            <a:xfrm>
              <a:off x="1319603" y="2163144"/>
              <a:ext cx="833105" cy="1420046"/>
            </a:xfrm>
            <a:custGeom>
              <a:rect b="b" l="l" r="r" t="t"/>
              <a:pathLst>
                <a:path extrusionOk="0" h="17456" w="10241">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6"/>
            <p:cNvSpPr/>
            <p:nvPr/>
          </p:nvSpPr>
          <p:spPr>
            <a:xfrm>
              <a:off x="1538677" y="2163144"/>
              <a:ext cx="522267" cy="109009"/>
            </a:xfrm>
            <a:custGeom>
              <a:rect b="b" l="l" r="r" t="t"/>
              <a:pathLst>
                <a:path extrusionOk="0" h="1340" w="6420">
                  <a:moveTo>
                    <a:pt x="239" y="0"/>
                  </a:moveTo>
                  <a:cubicBezTo>
                    <a:pt x="106" y="504"/>
                    <a:pt x="27" y="955"/>
                    <a:pt x="0" y="1340"/>
                  </a:cubicBezTo>
                  <a:lnTo>
                    <a:pt x="6420" y="544"/>
                  </a:lnTo>
                  <a:lnTo>
                    <a:pt x="6380"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6"/>
            <p:cNvSpPr/>
            <p:nvPr/>
          </p:nvSpPr>
          <p:spPr>
            <a:xfrm>
              <a:off x="1843980" y="2172825"/>
              <a:ext cx="15212" cy="286027"/>
            </a:xfrm>
            <a:custGeom>
              <a:rect b="b" l="l" r="r" t="t"/>
              <a:pathLst>
                <a:path extrusionOk="0" fill="none" h="3516" w="187">
                  <a:moveTo>
                    <a:pt x="187" y="1"/>
                  </a:moveTo>
                  <a:lnTo>
                    <a:pt x="1" y="3516"/>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6"/>
            <p:cNvSpPr/>
            <p:nvPr/>
          </p:nvSpPr>
          <p:spPr>
            <a:xfrm>
              <a:off x="1850488" y="2182506"/>
              <a:ext cx="45393" cy="165222"/>
            </a:xfrm>
            <a:custGeom>
              <a:rect b="b" l="l" r="r" t="t"/>
              <a:pathLst>
                <a:path extrusionOk="0" fill="none" h="2031" w="558">
                  <a:moveTo>
                    <a:pt x="558" y="1"/>
                  </a:moveTo>
                  <a:lnTo>
                    <a:pt x="491" y="1301"/>
                  </a:lnTo>
                  <a:cubicBezTo>
                    <a:pt x="478" y="1526"/>
                    <a:pt x="372" y="1739"/>
                    <a:pt x="186" y="1884"/>
                  </a:cubicBezTo>
                  <a:lnTo>
                    <a:pt x="0" y="203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6"/>
            <p:cNvSpPr/>
            <p:nvPr/>
          </p:nvSpPr>
          <p:spPr>
            <a:xfrm>
              <a:off x="1742619" y="2380023"/>
              <a:ext cx="186698" cy="81"/>
            </a:xfrm>
            <a:custGeom>
              <a:rect b="b" l="l" r="r" t="t"/>
              <a:pathLst>
                <a:path extrusionOk="0" fill="none" h="1" w="2295">
                  <a:moveTo>
                    <a:pt x="2295" y="0"/>
                  </a:moveTo>
                  <a:lnTo>
                    <a:pt x="0"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6"/>
            <p:cNvSpPr/>
            <p:nvPr/>
          </p:nvSpPr>
          <p:spPr>
            <a:xfrm>
              <a:off x="1754415" y="2413458"/>
              <a:ext cx="192149" cy="23836"/>
            </a:xfrm>
            <a:custGeom>
              <a:rect b="b" l="l" r="r" t="t"/>
              <a:pathLst>
                <a:path extrusionOk="0" fill="none" h="293" w="2362">
                  <a:moveTo>
                    <a:pt x="1" y="292"/>
                  </a:moveTo>
                  <a:lnTo>
                    <a:pt x="2362"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6"/>
            <p:cNvSpPr/>
            <p:nvPr/>
          </p:nvSpPr>
          <p:spPr>
            <a:xfrm>
              <a:off x="2004808" y="1858815"/>
              <a:ext cx="708965" cy="369410"/>
            </a:xfrm>
            <a:custGeom>
              <a:rect b="b" l="l" r="r" t="t"/>
              <a:pathLst>
                <a:path extrusionOk="0" h="4541" w="8715">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6"/>
            <p:cNvSpPr/>
            <p:nvPr/>
          </p:nvSpPr>
          <p:spPr>
            <a:xfrm>
              <a:off x="2004808" y="1858815"/>
              <a:ext cx="218018" cy="118771"/>
            </a:xfrm>
            <a:custGeom>
              <a:rect b="b" l="l" r="r" t="t"/>
              <a:pathLst>
                <a:path extrusionOk="0" h="1460" w="2680">
                  <a:moveTo>
                    <a:pt x="0" y="1"/>
                  </a:moveTo>
                  <a:cubicBezTo>
                    <a:pt x="0" y="1"/>
                    <a:pt x="120" y="385"/>
                    <a:pt x="372" y="1460"/>
                  </a:cubicBezTo>
                  <a:lnTo>
                    <a:pt x="2680" y="425"/>
                  </a:lnTo>
                  <a:lnTo>
                    <a:pt x="2507"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6"/>
            <p:cNvSpPr/>
            <p:nvPr/>
          </p:nvSpPr>
          <p:spPr>
            <a:xfrm>
              <a:off x="1235407" y="1431566"/>
              <a:ext cx="989623" cy="758589"/>
            </a:xfrm>
            <a:custGeom>
              <a:rect b="b" l="l" r="r" t="t"/>
              <a:pathLst>
                <a:path extrusionOk="0" h="9325" w="12165">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6"/>
            <p:cNvSpPr/>
            <p:nvPr/>
          </p:nvSpPr>
          <p:spPr>
            <a:xfrm>
              <a:off x="1740423" y="1467116"/>
              <a:ext cx="63778" cy="69148"/>
            </a:xfrm>
            <a:custGeom>
              <a:rect b="b" l="l" r="r" t="t"/>
              <a:pathLst>
                <a:path extrusionOk="0" fill="none" h="850" w="784">
                  <a:moveTo>
                    <a:pt x="783" y="1"/>
                  </a:moveTo>
                  <a:lnTo>
                    <a:pt x="637" y="850"/>
                  </a:lnTo>
                  <a:lnTo>
                    <a:pt x="1" y="226"/>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6"/>
            <p:cNvSpPr/>
            <p:nvPr/>
          </p:nvSpPr>
          <p:spPr>
            <a:xfrm>
              <a:off x="1846177" y="1457435"/>
              <a:ext cx="65894" cy="125279"/>
            </a:xfrm>
            <a:custGeom>
              <a:rect b="b" l="l" r="r" t="t"/>
              <a:pathLst>
                <a:path extrusionOk="0" fill="none" h="1540" w="810">
                  <a:moveTo>
                    <a:pt x="810" y="0"/>
                  </a:moveTo>
                  <a:lnTo>
                    <a:pt x="0" y="1539"/>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6"/>
            <p:cNvSpPr/>
            <p:nvPr/>
          </p:nvSpPr>
          <p:spPr>
            <a:xfrm>
              <a:off x="1922808" y="1484443"/>
              <a:ext cx="81" cy="30262"/>
            </a:xfrm>
            <a:custGeom>
              <a:rect b="b" l="l" r="r" t="t"/>
              <a:pathLst>
                <a:path extrusionOk="0" fill="none" h="372" w="1">
                  <a:moveTo>
                    <a:pt x="0" y="0"/>
                  </a:moveTo>
                  <a:lnTo>
                    <a:pt x="0" y="37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6"/>
            <p:cNvSpPr/>
            <p:nvPr/>
          </p:nvSpPr>
          <p:spPr>
            <a:xfrm>
              <a:off x="1532169" y="1700915"/>
              <a:ext cx="115110" cy="489239"/>
            </a:xfrm>
            <a:custGeom>
              <a:rect b="b" l="l" r="r" t="t"/>
              <a:pathLst>
                <a:path extrusionOk="0" h="6014" w="1415">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6"/>
            <p:cNvSpPr/>
            <p:nvPr/>
          </p:nvSpPr>
          <p:spPr>
            <a:xfrm>
              <a:off x="1546161" y="1499493"/>
              <a:ext cx="119910" cy="182468"/>
            </a:xfrm>
            <a:custGeom>
              <a:rect b="b" l="l" r="r" t="t"/>
              <a:pathLst>
                <a:path extrusionOk="0" fill="none" h="2243" w="1474">
                  <a:moveTo>
                    <a:pt x="1" y="1"/>
                  </a:moveTo>
                  <a:cubicBezTo>
                    <a:pt x="876" y="54"/>
                    <a:pt x="1473" y="1367"/>
                    <a:pt x="1142" y="2242"/>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6"/>
            <p:cNvSpPr/>
            <p:nvPr/>
          </p:nvSpPr>
          <p:spPr>
            <a:xfrm>
              <a:off x="1235407" y="1832946"/>
              <a:ext cx="322715" cy="46451"/>
            </a:xfrm>
            <a:custGeom>
              <a:rect b="b" l="l" r="r" t="t"/>
              <a:pathLst>
                <a:path extrusionOk="0" h="571" w="3967">
                  <a:moveTo>
                    <a:pt x="306" y="0"/>
                  </a:moveTo>
                  <a:lnTo>
                    <a:pt x="1" y="571"/>
                  </a:lnTo>
                  <a:lnTo>
                    <a:pt x="3649" y="571"/>
                  </a:lnTo>
                  <a:lnTo>
                    <a:pt x="3967"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6"/>
            <p:cNvSpPr/>
            <p:nvPr/>
          </p:nvSpPr>
          <p:spPr>
            <a:xfrm>
              <a:off x="1846177" y="1590117"/>
              <a:ext cx="25951" cy="582791"/>
            </a:xfrm>
            <a:custGeom>
              <a:rect b="b" l="l" r="r" t="t"/>
              <a:pathLst>
                <a:path extrusionOk="0" fill="none" h="7164" w="319">
                  <a:moveTo>
                    <a:pt x="0" y="1"/>
                  </a:moveTo>
                  <a:lnTo>
                    <a:pt x="319" y="7164"/>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6"/>
            <p:cNvSpPr/>
            <p:nvPr/>
          </p:nvSpPr>
          <p:spPr>
            <a:xfrm>
              <a:off x="2023518" y="1690096"/>
              <a:ext cx="117307" cy="186047"/>
            </a:xfrm>
            <a:custGeom>
              <a:rect b="b" l="l" r="r" t="t"/>
              <a:pathLst>
                <a:path extrusionOk="0" h="2287" w="1442">
                  <a:moveTo>
                    <a:pt x="116" y="1"/>
                  </a:moveTo>
                  <a:cubicBezTo>
                    <a:pt x="58" y="1"/>
                    <a:pt x="1" y="46"/>
                    <a:pt x="9" y="112"/>
                  </a:cubicBezTo>
                  <a:lnTo>
                    <a:pt x="235" y="2287"/>
                  </a:lnTo>
                  <a:lnTo>
                    <a:pt x="1442" y="2287"/>
                  </a:lnTo>
                  <a:lnTo>
                    <a:pt x="208" y="59"/>
                  </a:lnTo>
                  <a:cubicBezTo>
                    <a:pt x="188" y="18"/>
                    <a:pt x="152" y="1"/>
                    <a:pt x="116"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6"/>
            <p:cNvSpPr/>
            <p:nvPr/>
          </p:nvSpPr>
          <p:spPr>
            <a:xfrm>
              <a:off x="2039300" y="1840511"/>
              <a:ext cx="185722" cy="35631"/>
            </a:xfrm>
            <a:custGeom>
              <a:rect b="b" l="l" r="r" t="t"/>
              <a:pathLst>
                <a:path extrusionOk="0" h="438" w="2283">
                  <a:moveTo>
                    <a:pt x="1" y="0"/>
                  </a:moveTo>
                  <a:lnTo>
                    <a:pt x="41" y="438"/>
                  </a:lnTo>
                  <a:lnTo>
                    <a:pt x="2282" y="438"/>
                  </a:lnTo>
                  <a:lnTo>
                    <a:pt x="2123"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6"/>
            <p:cNvSpPr/>
            <p:nvPr/>
          </p:nvSpPr>
          <p:spPr>
            <a:xfrm>
              <a:off x="1907677" y="1717510"/>
              <a:ext cx="97213" cy="15131"/>
            </a:xfrm>
            <a:custGeom>
              <a:rect b="b" l="l" r="r" t="t"/>
              <a:pathLst>
                <a:path extrusionOk="0" fill="none" h="186" w="1195">
                  <a:moveTo>
                    <a:pt x="0" y="0"/>
                  </a:moveTo>
                  <a:lnTo>
                    <a:pt x="1194" y="0"/>
                  </a:lnTo>
                  <a:lnTo>
                    <a:pt x="1194" y="186"/>
                  </a:lnTo>
                  <a:lnTo>
                    <a:pt x="0" y="186"/>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6"/>
            <p:cNvSpPr/>
            <p:nvPr/>
          </p:nvSpPr>
          <p:spPr>
            <a:xfrm>
              <a:off x="1802980" y="1681879"/>
              <a:ext cx="23836" cy="23836"/>
            </a:xfrm>
            <a:custGeom>
              <a:rect b="b" l="l" r="r" t="t"/>
              <a:pathLst>
                <a:path extrusionOk="0" fill="none" h="293" w="293">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6"/>
            <p:cNvSpPr/>
            <p:nvPr/>
          </p:nvSpPr>
          <p:spPr>
            <a:xfrm>
              <a:off x="1810546" y="1807077"/>
              <a:ext cx="23836" cy="23754"/>
            </a:xfrm>
            <a:custGeom>
              <a:rect b="b" l="l" r="r" t="t"/>
              <a:pathLst>
                <a:path extrusionOk="0" fill="none" h="292" w="293">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6"/>
            <p:cNvSpPr/>
            <p:nvPr/>
          </p:nvSpPr>
          <p:spPr>
            <a:xfrm>
              <a:off x="1817054" y="1932192"/>
              <a:ext cx="23836" cy="23836"/>
            </a:xfrm>
            <a:custGeom>
              <a:rect b="b" l="l" r="r" t="t"/>
              <a:pathLst>
                <a:path extrusionOk="0" fill="none" h="293" w="293">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6"/>
            <p:cNvSpPr/>
            <p:nvPr/>
          </p:nvSpPr>
          <p:spPr>
            <a:xfrm>
              <a:off x="1824619" y="2057390"/>
              <a:ext cx="23754" cy="23836"/>
            </a:xfrm>
            <a:custGeom>
              <a:rect b="b" l="l" r="r" t="t"/>
              <a:pathLst>
                <a:path extrusionOk="0" fill="none" h="293" w="292">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6"/>
            <p:cNvSpPr/>
            <p:nvPr/>
          </p:nvSpPr>
          <p:spPr>
            <a:xfrm>
              <a:off x="1148038" y="1879315"/>
              <a:ext cx="508275" cy="438151"/>
            </a:xfrm>
            <a:custGeom>
              <a:rect b="b" l="l" r="r" t="t"/>
              <a:pathLst>
                <a:path extrusionOk="0" h="5386" w="6248">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6"/>
            <p:cNvSpPr/>
            <p:nvPr/>
          </p:nvSpPr>
          <p:spPr>
            <a:xfrm>
              <a:off x="1372480" y="1977504"/>
              <a:ext cx="62640" cy="60524"/>
            </a:xfrm>
            <a:custGeom>
              <a:rect b="b" l="l" r="r" t="t"/>
              <a:pathLst>
                <a:path extrusionOk="0" fill="none" h="744" w="770">
                  <a:moveTo>
                    <a:pt x="770" y="744"/>
                  </a:moveTo>
                  <a:lnTo>
                    <a:pt x="0" y="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6"/>
            <p:cNvSpPr/>
            <p:nvPr/>
          </p:nvSpPr>
          <p:spPr>
            <a:xfrm>
              <a:off x="1211734" y="1879315"/>
              <a:ext cx="320519" cy="69473"/>
            </a:xfrm>
            <a:custGeom>
              <a:rect b="b" l="l" r="r" t="t"/>
              <a:pathLst>
                <a:path extrusionOk="0" h="854" w="394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6"/>
            <p:cNvSpPr/>
            <p:nvPr/>
          </p:nvSpPr>
          <p:spPr>
            <a:xfrm>
              <a:off x="1572111" y="2190071"/>
              <a:ext cx="93959" cy="143583"/>
            </a:xfrm>
            <a:custGeom>
              <a:rect b="b" l="l" r="r" t="t"/>
              <a:pathLst>
                <a:path extrusionOk="0" fill="none" h="1765" w="1155">
                  <a:moveTo>
                    <a:pt x="1088" y="1"/>
                  </a:moveTo>
                  <a:cubicBezTo>
                    <a:pt x="1154" y="571"/>
                    <a:pt x="969" y="1354"/>
                    <a:pt x="0" y="1765"/>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6"/>
            <p:cNvSpPr/>
            <p:nvPr/>
          </p:nvSpPr>
          <p:spPr>
            <a:xfrm>
              <a:off x="1629300" y="2941092"/>
              <a:ext cx="36770" cy="49705"/>
            </a:xfrm>
            <a:custGeom>
              <a:rect b="b" l="l" r="r" t="t"/>
              <a:pathLst>
                <a:path extrusionOk="0" h="611" w="452">
                  <a:moveTo>
                    <a:pt x="0" y="1"/>
                  </a:moveTo>
                  <a:lnTo>
                    <a:pt x="451" y="611"/>
                  </a:lnTo>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6"/>
            <p:cNvSpPr/>
            <p:nvPr/>
          </p:nvSpPr>
          <p:spPr>
            <a:xfrm>
              <a:off x="1946480" y="2917338"/>
              <a:ext cx="72401" cy="38967"/>
            </a:xfrm>
            <a:custGeom>
              <a:rect b="b" l="l" r="r" t="t"/>
              <a:pathLst>
                <a:path extrusionOk="0" h="479" w="890">
                  <a:moveTo>
                    <a:pt x="1" y="1"/>
                  </a:moveTo>
                  <a:lnTo>
                    <a:pt x="890" y="478"/>
                  </a:lnTo>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6"/>
            <p:cNvSpPr/>
            <p:nvPr/>
          </p:nvSpPr>
          <p:spPr>
            <a:xfrm>
              <a:off x="1969177" y="3551866"/>
              <a:ext cx="183526" cy="31320"/>
            </a:xfrm>
            <a:custGeom>
              <a:rect b="b" l="l" r="r" t="t"/>
              <a:pathLst>
                <a:path extrusionOk="0" h="385" w="2256">
                  <a:moveTo>
                    <a:pt x="1" y="0"/>
                  </a:moveTo>
                  <a:lnTo>
                    <a:pt x="54" y="385"/>
                  </a:lnTo>
                  <a:lnTo>
                    <a:pt x="2255" y="385"/>
                  </a:lnTo>
                  <a:lnTo>
                    <a:pt x="2229"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
            <p:cNvSpPr/>
            <p:nvPr/>
          </p:nvSpPr>
          <p:spPr>
            <a:xfrm>
              <a:off x="1319603" y="3418045"/>
              <a:ext cx="172706" cy="113402"/>
            </a:xfrm>
            <a:custGeom>
              <a:rect b="b" l="l" r="r" t="t"/>
              <a:pathLst>
                <a:path extrusionOk="0" h="1394" w="2123">
                  <a:moveTo>
                    <a:pt x="199" y="0"/>
                  </a:moveTo>
                  <a:lnTo>
                    <a:pt x="1" y="425"/>
                  </a:lnTo>
                  <a:lnTo>
                    <a:pt x="1897" y="1393"/>
                  </a:lnTo>
                  <a:lnTo>
                    <a:pt x="2123" y="995"/>
                  </a:lnTo>
                  <a:lnTo>
                    <a:pt x="199"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6"/>
            <p:cNvSpPr/>
            <p:nvPr/>
          </p:nvSpPr>
          <p:spPr>
            <a:xfrm>
              <a:off x="1742619" y="1194838"/>
              <a:ext cx="231441" cy="127801"/>
            </a:xfrm>
            <a:custGeom>
              <a:rect b="b" l="l" r="r" t="t"/>
              <a:pathLst>
                <a:path extrusionOk="0" h="1571" w="2845">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6"/>
            <p:cNvSpPr/>
            <p:nvPr/>
          </p:nvSpPr>
          <p:spPr>
            <a:xfrm>
              <a:off x="1757669" y="1264311"/>
              <a:ext cx="171649" cy="312953"/>
            </a:xfrm>
            <a:custGeom>
              <a:rect b="b" l="l" r="r" t="t"/>
              <a:pathLst>
                <a:path extrusionOk="0" h="3847" w="211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6"/>
            <p:cNvSpPr/>
            <p:nvPr/>
          </p:nvSpPr>
          <p:spPr>
            <a:xfrm>
              <a:off x="1795252" y="1382431"/>
              <a:ext cx="84441" cy="89078"/>
            </a:xfrm>
            <a:custGeom>
              <a:rect b="b" l="l" r="r" t="t"/>
              <a:pathLst>
                <a:path extrusionOk="0" h="1095" w="1038">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6"/>
            <p:cNvSpPr/>
            <p:nvPr/>
          </p:nvSpPr>
          <p:spPr>
            <a:xfrm>
              <a:off x="1770603" y="1307426"/>
              <a:ext cx="24974" cy="13016"/>
            </a:xfrm>
            <a:custGeom>
              <a:rect b="b" l="l" r="r" t="t"/>
              <a:pathLst>
                <a:path extrusionOk="0" fill="none" h="160" w="307">
                  <a:moveTo>
                    <a:pt x="1" y="160"/>
                  </a:moveTo>
                  <a:cubicBezTo>
                    <a:pt x="1" y="67"/>
                    <a:pt x="67" y="1"/>
                    <a:pt x="160" y="1"/>
                  </a:cubicBezTo>
                  <a:cubicBezTo>
                    <a:pt x="240" y="1"/>
                    <a:pt x="306" y="67"/>
                    <a:pt x="306" y="160"/>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6"/>
            <p:cNvSpPr/>
            <p:nvPr/>
          </p:nvSpPr>
          <p:spPr>
            <a:xfrm>
              <a:off x="2582062" y="2169571"/>
              <a:ext cx="145779" cy="47590"/>
            </a:xfrm>
            <a:custGeom>
              <a:rect b="b" l="l" r="r" t="t"/>
              <a:pathLst>
                <a:path extrusionOk="0" h="585" w="1792">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 name="Google Shape;349;p6"/>
          <p:cNvSpPr txBox="1"/>
          <p:nvPr/>
        </p:nvSpPr>
        <p:spPr>
          <a:xfrm>
            <a:off x="2566350" y="3270071"/>
            <a:ext cx="3858900" cy="106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1" i="0" lang="en-US" sz="1700" u="none" cap="none" strike="noStrike">
                <a:solidFill>
                  <a:srgbClr val="595959"/>
                </a:solidFill>
                <a:latin typeface="Tahoma"/>
                <a:ea typeface="Tahoma"/>
                <a:cs typeface="Tahoma"/>
                <a:sym typeface="Tahoma"/>
              </a:rPr>
              <a:t>Ressources</a:t>
            </a:r>
            <a:endParaRPr b="0" i="1" sz="1300" u="none" cap="none" strike="noStrike">
              <a:solidFill>
                <a:srgbClr val="595959"/>
              </a:solidFill>
              <a:latin typeface="Tahoma"/>
              <a:ea typeface="Tahoma"/>
              <a:cs typeface="Tahoma"/>
              <a:sym typeface="Tahoma"/>
            </a:endParaRPr>
          </a:p>
          <a:p>
            <a:pPr indent="-311150" lvl="0" marL="457200" marR="0" rtl="0" algn="ctr">
              <a:lnSpc>
                <a:spcPct val="115000"/>
              </a:lnSpc>
              <a:spcBef>
                <a:spcPts val="0"/>
              </a:spcBef>
              <a:spcAft>
                <a:spcPts val="0"/>
              </a:spcAft>
              <a:buClr>
                <a:srgbClr val="595959"/>
              </a:buClr>
              <a:buSzPts val="1300"/>
              <a:buFont typeface="Tahoma"/>
              <a:buChar char="➢"/>
            </a:pPr>
            <a:r>
              <a:rPr b="0" i="1" lang="en-US" sz="1300" u="sng" cap="none" strike="noStrike">
                <a:solidFill>
                  <a:schemeClr val="hlink"/>
                </a:solidFill>
                <a:latin typeface="Tahoma"/>
                <a:ea typeface="Tahoma"/>
                <a:cs typeface="Tahoma"/>
                <a:sym typeface="Tahoma"/>
                <a:hlinkClick r:id="rId4"/>
              </a:rPr>
              <a:t>See the full project</a:t>
            </a:r>
            <a:endParaRPr i="1" sz="1300">
              <a:solidFill>
                <a:srgbClr val="595959"/>
              </a:solidFill>
              <a:latin typeface="Tahoma"/>
              <a:ea typeface="Tahoma"/>
              <a:cs typeface="Tahoma"/>
              <a:sym typeface="Tahoma"/>
            </a:endParaRPr>
          </a:p>
          <a:p>
            <a:pPr indent="-311150" lvl="0" marL="457200" marR="0" rtl="0" algn="ctr">
              <a:lnSpc>
                <a:spcPct val="115000"/>
              </a:lnSpc>
              <a:spcBef>
                <a:spcPts val="0"/>
              </a:spcBef>
              <a:spcAft>
                <a:spcPts val="0"/>
              </a:spcAft>
              <a:buClr>
                <a:srgbClr val="595959"/>
              </a:buClr>
              <a:buSzPts val="1300"/>
              <a:buFont typeface="Tahoma"/>
              <a:buChar char="➢"/>
            </a:pPr>
            <a:r>
              <a:rPr i="1" lang="en-US" sz="1300" u="sng">
                <a:solidFill>
                  <a:schemeClr val="hlink"/>
                </a:solidFill>
                <a:latin typeface="Tahoma"/>
                <a:ea typeface="Tahoma"/>
                <a:cs typeface="Tahoma"/>
                <a:sym typeface="Tahoma"/>
                <a:hlinkClick r:id="rId5"/>
              </a:rPr>
              <a:t>Data Analysis Method</a:t>
            </a:r>
            <a:endParaRPr i="1" sz="1300">
              <a:solidFill>
                <a:srgbClr val="595959"/>
              </a:solidFill>
              <a:latin typeface="Tahoma"/>
              <a:ea typeface="Tahoma"/>
              <a:cs typeface="Tahoma"/>
              <a:sym typeface="Tahoma"/>
            </a:endParaRPr>
          </a:p>
        </p:txBody>
      </p:sp>
      <p:sp>
        <p:nvSpPr>
          <p:cNvPr id="350" name="Google Shape;350;p6"/>
          <p:cNvSpPr txBox="1"/>
          <p:nvPr/>
        </p:nvSpPr>
        <p:spPr>
          <a:xfrm>
            <a:off x="643800" y="387600"/>
            <a:ext cx="7704000" cy="1350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100"/>
              <a:buFont typeface="Arial"/>
              <a:buNone/>
            </a:pPr>
            <a:r>
              <a:rPr b="1" i="0" lang="en-US" sz="5100" u="none" cap="none" strike="noStrike">
                <a:solidFill>
                  <a:srgbClr val="1A9988"/>
                </a:solidFill>
                <a:latin typeface="Tahoma"/>
                <a:ea typeface="Tahoma"/>
                <a:cs typeface="Tahoma"/>
                <a:sym typeface="Tahoma"/>
              </a:rPr>
              <a:t>THANKS</a:t>
            </a:r>
            <a:endParaRPr b="1" i="0" sz="5100" u="none" cap="none" strike="noStrike">
              <a:solidFill>
                <a:srgbClr val="1A9988"/>
              </a:solidFill>
              <a:latin typeface="Tahoma"/>
              <a:ea typeface="Tahoma"/>
              <a:cs typeface="Tahoma"/>
              <a:sym typeface="Tahoma"/>
            </a:endParaRPr>
          </a:p>
        </p:txBody>
      </p:sp>
      <p:grpSp>
        <p:nvGrpSpPr>
          <p:cNvPr id="351" name="Google Shape;351;p6"/>
          <p:cNvGrpSpPr/>
          <p:nvPr/>
        </p:nvGrpSpPr>
        <p:grpSpPr>
          <a:xfrm>
            <a:off x="6453190" y="993717"/>
            <a:ext cx="1724150" cy="3611400"/>
            <a:chOff x="6018434" y="846471"/>
            <a:chExt cx="1795054" cy="3758743"/>
          </a:xfrm>
        </p:grpSpPr>
        <p:sp>
          <p:nvSpPr>
            <p:cNvPr id="352" name="Google Shape;352;p6"/>
            <p:cNvSpPr/>
            <p:nvPr/>
          </p:nvSpPr>
          <p:spPr>
            <a:xfrm flipH="1">
              <a:off x="6472452" y="3250589"/>
              <a:ext cx="482346" cy="1354553"/>
            </a:xfrm>
            <a:custGeom>
              <a:rect b="b" l="l" r="r" t="t"/>
              <a:pathLst>
                <a:path extrusionOk="0" h="19040" w="678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6"/>
            <p:cNvSpPr/>
            <p:nvPr/>
          </p:nvSpPr>
          <p:spPr>
            <a:xfrm flipH="1">
              <a:off x="7340604" y="2969719"/>
              <a:ext cx="472884" cy="1635495"/>
            </a:xfrm>
            <a:custGeom>
              <a:rect b="b" l="l" r="r" t="t"/>
              <a:pathLst>
                <a:path extrusionOk="0" h="22989" w="6647">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6"/>
            <p:cNvSpPr/>
            <p:nvPr/>
          </p:nvSpPr>
          <p:spPr>
            <a:xfrm flipH="1">
              <a:off x="6472452" y="4392071"/>
              <a:ext cx="300790" cy="213072"/>
            </a:xfrm>
            <a:custGeom>
              <a:rect b="b" l="l" r="r" t="t"/>
              <a:pathLst>
                <a:path extrusionOk="0" h="2995" w="4228">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
            <p:cNvSpPr/>
            <p:nvPr/>
          </p:nvSpPr>
          <p:spPr>
            <a:xfrm flipH="1">
              <a:off x="7557161" y="4319221"/>
              <a:ext cx="256326" cy="285993"/>
            </a:xfrm>
            <a:custGeom>
              <a:rect b="b" l="l" r="r" t="t"/>
              <a:pathLst>
                <a:path extrusionOk="0" h="4020" w="3603">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6"/>
            <p:cNvSpPr/>
            <p:nvPr/>
          </p:nvSpPr>
          <p:spPr>
            <a:xfrm flipH="1">
              <a:off x="6716399" y="3250589"/>
              <a:ext cx="211934" cy="88003"/>
            </a:xfrm>
            <a:custGeom>
              <a:rect b="b" l="l" r="r" t="t"/>
              <a:pathLst>
                <a:path extrusionOk="0" h="1237" w="2979">
                  <a:moveTo>
                    <a:pt x="80" y="1"/>
                  </a:moveTo>
                  <a:cubicBezTo>
                    <a:pt x="80" y="1"/>
                    <a:pt x="14" y="466"/>
                    <a:pt x="1" y="1237"/>
                  </a:cubicBezTo>
                  <a:lnTo>
                    <a:pt x="2978" y="1037"/>
                  </a:lnTo>
                  <a:cubicBezTo>
                    <a:pt x="2912" y="386"/>
                    <a:pt x="2872" y="1"/>
                    <a:pt x="2872"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6"/>
            <p:cNvSpPr/>
            <p:nvPr/>
          </p:nvSpPr>
          <p:spPr>
            <a:xfrm flipH="1">
              <a:off x="7340604" y="2969719"/>
              <a:ext cx="262018" cy="416184"/>
            </a:xfrm>
            <a:custGeom>
              <a:rect b="b" l="l" r="r" t="t"/>
              <a:pathLst>
                <a:path extrusionOk="0" h="5850" w="3683">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6"/>
            <p:cNvSpPr/>
            <p:nvPr/>
          </p:nvSpPr>
          <p:spPr>
            <a:xfrm flipH="1">
              <a:off x="6707933" y="2114657"/>
              <a:ext cx="869148" cy="1156848"/>
            </a:xfrm>
            <a:custGeom>
              <a:rect b="b" l="l" r="r" t="t"/>
              <a:pathLst>
                <a:path extrusionOk="0" h="16261" w="12217">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6"/>
            <p:cNvSpPr/>
            <p:nvPr/>
          </p:nvSpPr>
          <p:spPr>
            <a:xfrm flipH="1">
              <a:off x="6835563" y="2114657"/>
              <a:ext cx="676281" cy="338781"/>
            </a:xfrm>
            <a:custGeom>
              <a:rect b="b" l="l" r="r" t="t"/>
              <a:pathLst>
                <a:path extrusionOk="0" h="4762" w="9506">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6"/>
            <p:cNvSpPr/>
            <p:nvPr/>
          </p:nvSpPr>
          <p:spPr>
            <a:xfrm flipH="1">
              <a:off x="6228575" y="1261303"/>
              <a:ext cx="189097" cy="255900"/>
            </a:xfrm>
            <a:custGeom>
              <a:rect b="b" l="l" r="r" t="t"/>
              <a:pathLst>
                <a:path extrusionOk="0" h="3597" w="2658">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6"/>
            <p:cNvSpPr/>
            <p:nvPr/>
          </p:nvSpPr>
          <p:spPr>
            <a:xfrm flipH="1">
              <a:off x="6259665" y="1290187"/>
              <a:ext cx="28386" cy="75696"/>
            </a:xfrm>
            <a:custGeom>
              <a:rect b="b" l="l" r="r" t="t"/>
              <a:pathLst>
                <a:path extrusionOk="0" fill="none" h="1064" w="399">
                  <a:moveTo>
                    <a:pt x="399" y="0"/>
                  </a:moveTo>
                  <a:cubicBezTo>
                    <a:pt x="399" y="0"/>
                    <a:pt x="0" y="372"/>
                    <a:pt x="0" y="572"/>
                  </a:cubicBezTo>
                  <a:cubicBezTo>
                    <a:pt x="0" y="758"/>
                    <a:pt x="146" y="917"/>
                    <a:pt x="53" y="1064"/>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6"/>
            <p:cNvSpPr/>
            <p:nvPr/>
          </p:nvSpPr>
          <p:spPr>
            <a:xfrm flipH="1">
              <a:off x="6294595" y="1261801"/>
              <a:ext cx="650740" cy="746356"/>
            </a:xfrm>
            <a:custGeom>
              <a:rect b="b" l="l" r="r" t="t"/>
              <a:pathLst>
                <a:path extrusionOk="0" h="10491" w="9147">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6"/>
            <p:cNvSpPr/>
            <p:nvPr/>
          </p:nvSpPr>
          <p:spPr>
            <a:xfrm flipH="1">
              <a:off x="6649241" y="1699612"/>
              <a:ext cx="90849" cy="70075"/>
            </a:xfrm>
            <a:custGeom>
              <a:rect b="b" l="l" r="r" t="t"/>
              <a:pathLst>
                <a:path extrusionOk="0" fill="none" h="985" w="1277">
                  <a:moveTo>
                    <a:pt x="1276" y="1"/>
                  </a:moveTo>
                  <a:lnTo>
                    <a:pt x="0" y="985"/>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
            <p:cNvSpPr/>
            <p:nvPr/>
          </p:nvSpPr>
          <p:spPr>
            <a:xfrm flipH="1">
              <a:off x="6702242" y="1261801"/>
              <a:ext cx="243094" cy="553275"/>
            </a:xfrm>
            <a:custGeom>
              <a:rect b="b" l="l" r="r" t="t"/>
              <a:pathLst>
                <a:path extrusionOk="0" h="7777" w="3417">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6"/>
            <p:cNvSpPr/>
            <p:nvPr/>
          </p:nvSpPr>
          <p:spPr>
            <a:xfrm flipH="1">
              <a:off x="6936728" y="1259880"/>
              <a:ext cx="313169" cy="616663"/>
            </a:xfrm>
            <a:custGeom>
              <a:rect b="b" l="l" r="r" t="t"/>
              <a:pathLst>
                <a:path extrusionOk="0" h="8668" w="4402">
                  <a:moveTo>
                    <a:pt x="3657" y="1"/>
                  </a:moveTo>
                  <a:lnTo>
                    <a:pt x="1" y="187"/>
                  </a:lnTo>
                  <a:lnTo>
                    <a:pt x="1530" y="8668"/>
                  </a:lnTo>
                  <a:lnTo>
                    <a:pt x="4401" y="8375"/>
                  </a:lnTo>
                  <a:lnTo>
                    <a:pt x="3657" y="1"/>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
            <p:cNvSpPr/>
            <p:nvPr/>
          </p:nvSpPr>
          <p:spPr>
            <a:xfrm flipH="1">
              <a:off x="6923495" y="846471"/>
              <a:ext cx="297020" cy="315161"/>
            </a:xfrm>
            <a:custGeom>
              <a:rect b="b" l="l" r="r" t="t"/>
              <a:pathLst>
                <a:path extrusionOk="0" h="4430" w="4175">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6"/>
            <p:cNvSpPr/>
            <p:nvPr/>
          </p:nvSpPr>
          <p:spPr>
            <a:xfrm flipH="1">
              <a:off x="6974576" y="898618"/>
              <a:ext cx="275321" cy="488038"/>
            </a:xfrm>
            <a:custGeom>
              <a:rect b="b" l="l" r="r" t="t"/>
              <a:pathLst>
                <a:path extrusionOk="0" h="6860" w="387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6"/>
            <p:cNvSpPr/>
            <p:nvPr/>
          </p:nvSpPr>
          <p:spPr>
            <a:xfrm flipH="1">
              <a:off x="7046501" y="1090632"/>
              <a:ext cx="71925" cy="65309"/>
            </a:xfrm>
            <a:custGeom>
              <a:rect b="b" l="l" r="r" t="t"/>
              <a:pathLst>
                <a:path extrusionOk="0" h="918" w="1011">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6"/>
            <p:cNvSpPr/>
            <p:nvPr/>
          </p:nvSpPr>
          <p:spPr>
            <a:xfrm flipH="1">
              <a:off x="6822331" y="1210721"/>
              <a:ext cx="685743" cy="1056253"/>
            </a:xfrm>
            <a:custGeom>
              <a:rect b="b" l="l" r="r" t="t"/>
              <a:pathLst>
                <a:path extrusionOk="0" h="14847" w="9639">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6"/>
            <p:cNvSpPr/>
            <p:nvPr/>
          </p:nvSpPr>
          <p:spPr>
            <a:xfrm flipH="1">
              <a:off x="6896105" y="1955938"/>
              <a:ext cx="135313" cy="145700"/>
            </a:xfrm>
            <a:custGeom>
              <a:rect b="b" l="l" r="r" t="t"/>
              <a:pathLst>
                <a:path extrusionOk="0" h="2048" w="1902">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6"/>
            <p:cNvSpPr/>
            <p:nvPr/>
          </p:nvSpPr>
          <p:spPr>
            <a:xfrm flipH="1">
              <a:off x="6996345" y="1971092"/>
              <a:ext cx="97465" cy="90849"/>
            </a:xfrm>
            <a:custGeom>
              <a:rect b="b" l="l" r="r" t="t"/>
              <a:pathLst>
                <a:path extrusionOk="0" fill="none" h="1277" w="137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6"/>
            <p:cNvSpPr/>
            <p:nvPr/>
          </p:nvSpPr>
          <p:spPr>
            <a:xfrm flipH="1">
              <a:off x="6018434" y="981670"/>
              <a:ext cx="313176" cy="373838"/>
            </a:xfrm>
            <a:custGeom>
              <a:rect b="b" l="l" r="r" t="t"/>
              <a:pathLst>
                <a:path extrusionOk="0" fill="none" h="3032" w="2540">
                  <a:moveTo>
                    <a:pt x="1" y="3031"/>
                  </a:moveTo>
                  <a:lnTo>
                    <a:pt x="2540" y="1"/>
                  </a:lnTo>
                </a:path>
              </a:pathLst>
            </a:custGeom>
            <a:noFill/>
            <a:ln cap="flat" cmpd="sng" w="9525">
              <a:solidFill>
                <a:srgbClr val="3D489C"/>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6"/>
            <p:cNvSpPr/>
            <p:nvPr/>
          </p:nvSpPr>
          <p:spPr>
            <a:xfrm flipH="1">
              <a:off x="7042659" y="1502974"/>
              <a:ext cx="465414" cy="763999"/>
            </a:xfrm>
            <a:custGeom>
              <a:rect b="b" l="l" r="r" t="t"/>
              <a:pathLst>
                <a:path extrusionOk="0" h="10739" w="6542">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6"/>
            <p:cNvSpPr/>
            <p:nvPr/>
          </p:nvSpPr>
          <p:spPr>
            <a:xfrm flipH="1">
              <a:off x="6920721" y="2155493"/>
              <a:ext cx="118239" cy="106927"/>
            </a:xfrm>
            <a:custGeom>
              <a:rect b="b" l="l" r="r" t="t"/>
              <a:pathLst>
                <a:path extrusionOk="0" h="1503" w="1662">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
            <p:cNvSpPr/>
            <p:nvPr/>
          </p:nvSpPr>
          <p:spPr>
            <a:xfrm flipH="1">
              <a:off x="7040809" y="1987383"/>
              <a:ext cx="219475" cy="90636"/>
            </a:xfrm>
            <a:custGeom>
              <a:rect b="b" l="l" r="r" t="t"/>
              <a:pathLst>
                <a:path extrusionOk="0" h="1274" w="3085">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
            <p:cNvSpPr/>
            <p:nvPr/>
          </p:nvSpPr>
          <p:spPr>
            <a:xfrm flipH="1">
              <a:off x="7044580" y="973247"/>
              <a:ext cx="14229" cy="21912"/>
            </a:xfrm>
            <a:custGeom>
              <a:rect b="b" l="l" r="r" t="t"/>
              <a:pathLst>
                <a:path extrusionOk="0" h="308" w="20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
            <p:cNvSpPr/>
            <p:nvPr/>
          </p:nvSpPr>
          <p:spPr>
            <a:xfrm flipH="1">
              <a:off x="7006732" y="967698"/>
              <a:ext cx="14300" cy="22766"/>
            </a:xfrm>
            <a:custGeom>
              <a:rect b="b" l="l" r="r" t="t"/>
              <a:pathLst>
                <a:path extrusionOk="0" h="320" w="201">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6"/>
            <p:cNvSpPr/>
            <p:nvPr/>
          </p:nvSpPr>
          <p:spPr>
            <a:xfrm flipH="1">
              <a:off x="7042659" y="954465"/>
              <a:ext cx="28457" cy="9462"/>
            </a:xfrm>
            <a:custGeom>
              <a:rect b="b" l="l" r="r" t="t"/>
              <a:pathLst>
                <a:path extrusionOk="0" fill="none" h="133" w="400">
                  <a:moveTo>
                    <a:pt x="0" y="133"/>
                  </a:moveTo>
                  <a:cubicBezTo>
                    <a:pt x="0" y="133"/>
                    <a:pt x="133" y="0"/>
                    <a:pt x="399" y="13"/>
                  </a:cubicBez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
            <p:cNvSpPr/>
            <p:nvPr/>
          </p:nvSpPr>
          <p:spPr>
            <a:xfrm flipH="1">
              <a:off x="7006732" y="945928"/>
              <a:ext cx="19920" cy="5763"/>
            </a:xfrm>
            <a:custGeom>
              <a:rect b="b" l="l" r="r" t="t"/>
              <a:pathLst>
                <a:path extrusionOk="0" fill="none" h="81" w="280">
                  <a:moveTo>
                    <a:pt x="0" y="80"/>
                  </a:moveTo>
                  <a:cubicBezTo>
                    <a:pt x="0" y="80"/>
                    <a:pt x="107" y="0"/>
                    <a:pt x="279" y="67"/>
                  </a:cubicBez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6"/>
            <p:cNvSpPr/>
            <p:nvPr/>
          </p:nvSpPr>
          <p:spPr>
            <a:xfrm flipH="1">
              <a:off x="7012423" y="976164"/>
              <a:ext cx="17074" cy="38844"/>
            </a:xfrm>
            <a:custGeom>
              <a:rect b="b" l="l" r="r" t="t"/>
              <a:pathLst>
                <a:path extrusionOk="0" fill="none" h="546" w="240">
                  <a:moveTo>
                    <a:pt x="0" y="1"/>
                  </a:moveTo>
                  <a:lnTo>
                    <a:pt x="80" y="346"/>
                  </a:lnTo>
                  <a:cubicBezTo>
                    <a:pt x="80" y="346"/>
                    <a:pt x="240" y="346"/>
                    <a:pt x="240" y="426"/>
                  </a:cubicBezTo>
                  <a:cubicBezTo>
                    <a:pt x="240" y="493"/>
                    <a:pt x="107" y="546"/>
                    <a:pt x="107" y="546"/>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6"/>
            <p:cNvSpPr/>
            <p:nvPr/>
          </p:nvSpPr>
          <p:spPr>
            <a:xfrm flipH="1">
              <a:off x="6999191" y="1032011"/>
              <a:ext cx="70075" cy="11383"/>
            </a:xfrm>
            <a:custGeom>
              <a:rect b="b" l="l" r="r" t="t"/>
              <a:pathLst>
                <a:path extrusionOk="0" fill="none" h="160" w="985">
                  <a:moveTo>
                    <a:pt x="985" y="0"/>
                  </a:moveTo>
                  <a:cubicBezTo>
                    <a:pt x="985" y="0"/>
                    <a:pt x="679" y="160"/>
                    <a:pt x="1" y="27"/>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6"/>
            <p:cNvSpPr/>
            <p:nvPr/>
          </p:nvSpPr>
          <p:spPr>
            <a:xfrm flipH="1">
              <a:off x="7051196" y="847111"/>
              <a:ext cx="298941" cy="331809"/>
            </a:xfrm>
            <a:custGeom>
              <a:rect b="b" l="l" r="r" t="t"/>
              <a:pathLst>
                <a:path extrusionOk="0" h="4664" w="4202">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6"/>
            <p:cNvSpPr/>
            <p:nvPr/>
          </p:nvSpPr>
          <p:spPr>
            <a:xfrm flipH="1">
              <a:off x="7031347" y="1212641"/>
              <a:ext cx="280017" cy="607201"/>
            </a:xfrm>
            <a:custGeom>
              <a:rect b="b" l="l" r="r" t="t"/>
              <a:pathLst>
                <a:path extrusionOk="0" h="8535" w="3936">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6"/>
            <p:cNvSpPr/>
            <p:nvPr/>
          </p:nvSpPr>
          <p:spPr>
            <a:xfrm flipH="1">
              <a:off x="6905567" y="1210721"/>
              <a:ext cx="155162" cy="615738"/>
            </a:xfrm>
            <a:custGeom>
              <a:rect b="b" l="l" r="r" t="t"/>
              <a:pathLst>
                <a:path extrusionOk="0" h="8655" w="2181">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6"/>
            <p:cNvSpPr/>
            <p:nvPr/>
          </p:nvSpPr>
          <p:spPr>
            <a:xfrm flipH="1">
              <a:off x="7176976" y="1314731"/>
              <a:ext cx="577108" cy="859330"/>
            </a:xfrm>
            <a:custGeom>
              <a:rect b="b" l="l" r="r" t="t"/>
              <a:pathLst>
                <a:path extrusionOk="0" h="12079" w="8112">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6"/>
            <p:cNvSpPr/>
            <p:nvPr/>
          </p:nvSpPr>
          <p:spPr>
            <a:xfrm flipH="1">
              <a:off x="7442693" y="1940785"/>
              <a:ext cx="142925" cy="21841"/>
            </a:xfrm>
            <a:custGeom>
              <a:rect b="b" l="l" r="r" t="t"/>
              <a:pathLst>
                <a:path extrusionOk="0" fill="none" h="307" w="2009">
                  <a:moveTo>
                    <a:pt x="2008" y="306"/>
                  </a:moveTo>
                  <a:lnTo>
                    <a:pt x="1" y="1"/>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6"/>
            <p:cNvSpPr/>
            <p:nvPr/>
          </p:nvSpPr>
          <p:spPr>
            <a:xfrm flipH="1">
              <a:off x="7473000" y="1917166"/>
              <a:ext cx="66234" cy="23690"/>
            </a:xfrm>
            <a:custGeom>
              <a:rect b="b" l="l" r="r" t="t"/>
              <a:pathLst>
                <a:path extrusionOk="0" fill="none" h="333" w="931">
                  <a:moveTo>
                    <a:pt x="0" y="0"/>
                  </a:moveTo>
                  <a:lnTo>
                    <a:pt x="931" y="333"/>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6"/>
            <p:cNvSpPr/>
            <p:nvPr/>
          </p:nvSpPr>
          <p:spPr>
            <a:xfrm flipH="1">
              <a:off x="700580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6"/>
            <p:cNvSpPr/>
            <p:nvPr/>
          </p:nvSpPr>
          <p:spPr>
            <a:xfrm flipH="1">
              <a:off x="698026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6"/>
            <p:cNvSpPr/>
            <p:nvPr/>
          </p:nvSpPr>
          <p:spPr>
            <a:xfrm flipH="1">
              <a:off x="6953802"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6"/>
            <p:cNvSpPr/>
            <p:nvPr/>
          </p:nvSpPr>
          <p:spPr>
            <a:xfrm flipH="1">
              <a:off x="692733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gdd24ee2225_2_704"/>
          <p:cNvSpPr txBox="1"/>
          <p:nvPr>
            <p:ph type="ctr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Table of content</a:t>
            </a:r>
            <a:endParaRPr/>
          </a:p>
        </p:txBody>
      </p:sp>
      <p:sp>
        <p:nvSpPr>
          <p:cNvPr id="68" name="Google Shape;68;gdd24ee2225_2_704"/>
          <p:cNvSpPr/>
          <p:nvPr/>
        </p:nvSpPr>
        <p:spPr>
          <a:xfrm>
            <a:off x="5776900" y="14969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69" name="Google Shape;69;gdd24ee2225_2_704"/>
          <p:cNvSpPr/>
          <p:nvPr/>
        </p:nvSpPr>
        <p:spPr>
          <a:xfrm>
            <a:off x="1481800" y="24564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0" name="Google Shape;70;gdd24ee2225_2_704"/>
          <p:cNvSpPr/>
          <p:nvPr/>
        </p:nvSpPr>
        <p:spPr>
          <a:xfrm>
            <a:off x="1481800" y="14969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1" name="Google Shape;71;gdd24ee2225_2_704"/>
          <p:cNvSpPr txBox="1"/>
          <p:nvPr/>
        </p:nvSpPr>
        <p:spPr>
          <a:xfrm>
            <a:off x="356500" y="140422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01</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2" name="Google Shape;72;gdd24ee2225_2_704"/>
          <p:cNvSpPr txBox="1"/>
          <p:nvPr/>
        </p:nvSpPr>
        <p:spPr>
          <a:xfrm>
            <a:off x="1499600" y="1496950"/>
            <a:ext cx="22800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Introduction</a:t>
            </a:r>
            <a:endParaRPr b="1" i="0" sz="1900" u="none" cap="none" strike="noStrike">
              <a:solidFill>
                <a:schemeClr val="lt1"/>
              </a:solidFill>
              <a:latin typeface="Tahoma"/>
              <a:ea typeface="Tahoma"/>
              <a:cs typeface="Tahoma"/>
              <a:sym typeface="Tahoma"/>
            </a:endParaRPr>
          </a:p>
        </p:txBody>
      </p:sp>
      <p:sp>
        <p:nvSpPr>
          <p:cNvPr id="73" name="Google Shape;73;gdd24ee2225_2_704"/>
          <p:cNvSpPr txBox="1"/>
          <p:nvPr/>
        </p:nvSpPr>
        <p:spPr>
          <a:xfrm>
            <a:off x="4727800" y="140422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02</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4" name="Google Shape;74;gdd24ee2225_2_704"/>
          <p:cNvSpPr txBox="1"/>
          <p:nvPr/>
        </p:nvSpPr>
        <p:spPr>
          <a:xfrm>
            <a:off x="5776900" y="1496950"/>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Problem</a:t>
            </a:r>
            <a:endParaRPr b="1" i="0" sz="1900" u="none" cap="none" strike="noStrike">
              <a:solidFill>
                <a:schemeClr val="lt1"/>
              </a:solidFill>
              <a:latin typeface="Tahoma"/>
              <a:ea typeface="Tahoma"/>
              <a:cs typeface="Tahoma"/>
              <a:sym typeface="Tahoma"/>
            </a:endParaRPr>
          </a:p>
        </p:txBody>
      </p:sp>
      <p:sp>
        <p:nvSpPr>
          <p:cNvPr id="75" name="Google Shape;75;gdd24ee2225_2_704"/>
          <p:cNvSpPr txBox="1"/>
          <p:nvPr/>
        </p:nvSpPr>
        <p:spPr>
          <a:xfrm>
            <a:off x="356500" y="23611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03</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6" name="Google Shape;76;gdd24ee2225_2_704"/>
          <p:cNvSpPr txBox="1"/>
          <p:nvPr/>
        </p:nvSpPr>
        <p:spPr>
          <a:xfrm>
            <a:off x="1481800" y="2456450"/>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Methodology</a:t>
            </a:r>
            <a:endParaRPr b="1" i="0" sz="1900" u="none" cap="none" strike="noStrike">
              <a:solidFill>
                <a:schemeClr val="lt1"/>
              </a:solidFill>
              <a:latin typeface="Tahoma"/>
              <a:ea typeface="Tahoma"/>
              <a:cs typeface="Tahoma"/>
              <a:sym typeface="Tahoma"/>
            </a:endParaRPr>
          </a:p>
        </p:txBody>
      </p:sp>
      <p:sp>
        <p:nvSpPr>
          <p:cNvPr id="77" name="Google Shape;77;gdd24ee2225_2_704"/>
          <p:cNvSpPr/>
          <p:nvPr/>
        </p:nvSpPr>
        <p:spPr>
          <a:xfrm>
            <a:off x="1481800" y="3370850"/>
            <a:ext cx="2424900" cy="10845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8" name="Google Shape;78;gdd24ee2225_2_704"/>
          <p:cNvSpPr txBox="1"/>
          <p:nvPr/>
        </p:nvSpPr>
        <p:spPr>
          <a:xfrm>
            <a:off x="356500" y="32755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05</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9" name="Google Shape;79;gdd24ee2225_2_704"/>
          <p:cNvSpPr txBox="1"/>
          <p:nvPr/>
        </p:nvSpPr>
        <p:spPr>
          <a:xfrm>
            <a:off x="1463900" y="4079500"/>
            <a:ext cx="25038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D2E27"/>
              </a:solidFill>
              <a:latin typeface="Tahoma"/>
              <a:ea typeface="Tahoma"/>
              <a:cs typeface="Tahoma"/>
              <a:sym typeface="Tahoma"/>
            </a:endParaRPr>
          </a:p>
        </p:txBody>
      </p:sp>
      <p:sp>
        <p:nvSpPr>
          <p:cNvPr id="80" name="Google Shape;80;gdd24ee2225_2_704"/>
          <p:cNvSpPr txBox="1"/>
          <p:nvPr/>
        </p:nvSpPr>
        <p:spPr>
          <a:xfrm>
            <a:off x="1481800" y="3370850"/>
            <a:ext cx="2694600" cy="1084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Discussions &amp; Proposed solutions</a:t>
            </a:r>
            <a:endParaRPr b="1" i="0" sz="1900" u="none" cap="none" strike="noStrike">
              <a:solidFill>
                <a:schemeClr val="lt1"/>
              </a:solidFill>
              <a:latin typeface="Tahoma"/>
              <a:ea typeface="Tahoma"/>
              <a:cs typeface="Tahoma"/>
              <a:sym typeface="Tahoma"/>
            </a:endParaRPr>
          </a:p>
        </p:txBody>
      </p:sp>
      <p:sp>
        <p:nvSpPr>
          <p:cNvPr id="81" name="Google Shape;81;gdd24ee2225_2_704"/>
          <p:cNvSpPr/>
          <p:nvPr/>
        </p:nvSpPr>
        <p:spPr>
          <a:xfrm>
            <a:off x="5776900" y="2454325"/>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82" name="Google Shape;82;gdd24ee2225_2_704"/>
          <p:cNvSpPr txBox="1"/>
          <p:nvPr/>
        </p:nvSpPr>
        <p:spPr>
          <a:xfrm>
            <a:off x="4727800" y="2361600"/>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04</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83" name="Google Shape;83;gdd24ee2225_2_704"/>
          <p:cNvSpPr txBox="1"/>
          <p:nvPr/>
        </p:nvSpPr>
        <p:spPr>
          <a:xfrm>
            <a:off x="5776900" y="2454325"/>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Results</a:t>
            </a:r>
            <a:endParaRPr b="1" i="0" sz="1900" u="none" cap="none" strike="noStrike">
              <a:solidFill>
                <a:schemeClr val="lt1"/>
              </a:solidFill>
              <a:latin typeface="Tahoma"/>
              <a:ea typeface="Tahoma"/>
              <a:cs typeface="Tahoma"/>
              <a:sym typeface="Tahoma"/>
            </a:endParaRPr>
          </a:p>
        </p:txBody>
      </p:sp>
      <p:sp>
        <p:nvSpPr>
          <p:cNvPr id="84" name="Google Shape;84;gdd24ee2225_2_704"/>
          <p:cNvSpPr txBox="1"/>
          <p:nvPr/>
        </p:nvSpPr>
        <p:spPr>
          <a:xfrm>
            <a:off x="5749000" y="3016300"/>
            <a:ext cx="25038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D2E27"/>
              </a:solidFill>
              <a:latin typeface="Tahoma"/>
              <a:ea typeface="Tahoma"/>
              <a:cs typeface="Tahoma"/>
              <a:sym typeface="Tahoma"/>
            </a:endParaRPr>
          </a:p>
        </p:txBody>
      </p:sp>
      <p:sp>
        <p:nvSpPr>
          <p:cNvPr id="85" name="Google Shape;85;gdd24ee2225_2_704"/>
          <p:cNvSpPr/>
          <p:nvPr/>
        </p:nvSpPr>
        <p:spPr>
          <a:xfrm>
            <a:off x="5749000" y="3370850"/>
            <a:ext cx="2424900" cy="8331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86" name="Google Shape;86;gdd24ee2225_2_704"/>
          <p:cNvSpPr txBox="1"/>
          <p:nvPr/>
        </p:nvSpPr>
        <p:spPr>
          <a:xfrm>
            <a:off x="4699900" y="32755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06</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87" name="Google Shape;87;gdd24ee2225_2_704"/>
          <p:cNvSpPr txBox="1"/>
          <p:nvPr/>
        </p:nvSpPr>
        <p:spPr>
          <a:xfrm>
            <a:off x="5749000" y="3370850"/>
            <a:ext cx="2373900" cy="83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References &amp; Appendices</a:t>
            </a:r>
            <a:endParaRPr b="1" i="0" sz="1900" u="none" cap="none" strike="noStrike">
              <a:solidFill>
                <a:schemeClr val="lt1"/>
              </a:solidFill>
              <a:latin typeface="Tahoma"/>
              <a:ea typeface="Tahoma"/>
              <a:cs typeface="Tahoma"/>
              <a:sym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d80886873b_33_59"/>
          <p:cNvSpPr txBox="1"/>
          <p:nvPr>
            <p:ph type="title"/>
          </p:nvPr>
        </p:nvSpPr>
        <p:spPr>
          <a:xfrm>
            <a:off x="821750" y="303375"/>
            <a:ext cx="32892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Introduction</a:t>
            </a:r>
            <a:endParaRPr/>
          </a:p>
        </p:txBody>
      </p:sp>
      <p:sp>
        <p:nvSpPr>
          <p:cNvPr id="93" name="Google Shape;93;gd80886873b_33_59"/>
          <p:cNvSpPr txBox="1"/>
          <p:nvPr/>
        </p:nvSpPr>
        <p:spPr>
          <a:xfrm>
            <a:off x="3463950" y="2172725"/>
            <a:ext cx="5389500" cy="1840800"/>
          </a:xfrm>
          <a:prstGeom prst="rect">
            <a:avLst/>
          </a:prstGeom>
          <a:noFill/>
          <a:ln>
            <a:noFill/>
          </a:ln>
        </p:spPr>
        <p:txBody>
          <a:bodyPr anchorCtr="0" anchor="t" bIns="0" lIns="0" spcFirstLastPara="1" rIns="0" wrap="square" tIns="8875">
            <a:spAutoFit/>
          </a:bodyPr>
          <a:lstStyle/>
          <a:p>
            <a:pPr indent="0" lvl="0" marL="12700" marR="5080" rtl="0" algn="l">
              <a:lnSpc>
                <a:spcPct val="150000"/>
              </a:lnSpc>
              <a:spcBef>
                <a:spcPts val="0"/>
              </a:spcBef>
              <a:spcAft>
                <a:spcPts val="0"/>
              </a:spcAft>
              <a:buClr>
                <a:srgbClr val="000000"/>
              </a:buClr>
              <a:buSzPts val="1700"/>
              <a:buFont typeface="Arial"/>
              <a:buNone/>
            </a:pPr>
            <a:r>
              <a:rPr b="0" i="0" lang="en-US" sz="1700" u="none" cap="none" strike="noStrike">
                <a:solidFill>
                  <a:srgbClr val="595959"/>
                </a:solidFill>
                <a:latin typeface="Tahoma"/>
                <a:ea typeface="Tahoma"/>
                <a:cs typeface="Tahoma"/>
                <a:sym typeface="Tahoma"/>
              </a:rPr>
              <a:t>This project is written as part of a </a:t>
            </a:r>
            <a:r>
              <a:rPr lang="en-US" sz="1700">
                <a:solidFill>
                  <a:srgbClr val="595959"/>
                </a:solidFill>
                <a:latin typeface="Tahoma"/>
                <a:ea typeface="Tahoma"/>
                <a:cs typeface="Tahoma"/>
                <a:sym typeface="Tahoma"/>
              </a:rPr>
              <a:t>python data processing</a:t>
            </a:r>
            <a:r>
              <a:rPr b="0" i="0" lang="en-US" sz="1700" u="none" cap="none" strike="noStrike">
                <a:solidFill>
                  <a:srgbClr val="595959"/>
                </a:solidFill>
                <a:latin typeface="Tahoma"/>
                <a:ea typeface="Tahoma"/>
                <a:cs typeface="Tahoma"/>
                <a:sym typeface="Tahoma"/>
              </a:rPr>
              <a:t> assignment, in which</a:t>
            </a:r>
            <a:r>
              <a:rPr lang="en-US" sz="1700">
                <a:solidFill>
                  <a:srgbClr val="595959"/>
                </a:solidFill>
                <a:latin typeface="Tahoma"/>
                <a:ea typeface="Tahoma"/>
                <a:cs typeface="Tahoma"/>
                <a:sym typeface="Tahoma"/>
              </a:rPr>
              <a:t> we </a:t>
            </a:r>
            <a:r>
              <a:rPr b="0" i="0" lang="en-US" sz="1700" u="none" cap="none" strike="noStrike">
                <a:solidFill>
                  <a:srgbClr val="595959"/>
                </a:solidFill>
                <a:latin typeface="Tahoma"/>
                <a:ea typeface="Tahoma"/>
                <a:cs typeface="Tahoma"/>
                <a:sym typeface="Tahoma"/>
              </a:rPr>
              <a:t>was asked to draw out insights </a:t>
            </a:r>
            <a:r>
              <a:rPr lang="en-US" sz="1700">
                <a:solidFill>
                  <a:srgbClr val="595959"/>
                </a:solidFill>
                <a:latin typeface="Tahoma"/>
                <a:ea typeface="Tahoma"/>
                <a:cs typeface="Tahoma"/>
                <a:sym typeface="Tahoma"/>
              </a:rPr>
              <a:t>as a Data Analyst for Ayiti Analytics </a:t>
            </a:r>
            <a:r>
              <a:rPr b="0" i="0" lang="en-US" sz="1700" u="none" cap="none" strike="noStrike">
                <a:solidFill>
                  <a:srgbClr val="595959"/>
                </a:solidFill>
                <a:latin typeface="Tahoma"/>
                <a:ea typeface="Tahoma"/>
                <a:cs typeface="Tahoma"/>
                <a:sym typeface="Tahoma"/>
              </a:rPr>
              <a:t>from the data </a:t>
            </a:r>
            <a:r>
              <a:rPr lang="en-US" sz="1700">
                <a:solidFill>
                  <a:srgbClr val="595959"/>
                </a:solidFill>
                <a:latin typeface="Tahoma"/>
                <a:ea typeface="Tahoma"/>
                <a:cs typeface="Tahoma"/>
                <a:sym typeface="Tahoma"/>
              </a:rPr>
              <a:t>they collected on the applicants for their bootcamp.</a:t>
            </a:r>
            <a:endParaRPr b="0" i="0" sz="1700" u="none" cap="none" strike="noStrike">
              <a:solidFill>
                <a:srgbClr val="000000"/>
              </a:solidFill>
              <a:latin typeface="Tahoma"/>
              <a:ea typeface="Tahoma"/>
              <a:cs typeface="Tahoma"/>
              <a:sym typeface="Tahoma"/>
            </a:endParaRPr>
          </a:p>
        </p:txBody>
      </p:sp>
      <p:sp>
        <p:nvSpPr>
          <p:cNvPr id="94" name="Google Shape;94;gd80886873b_33_59"/>
          <p:cNvSpPr/>
          <p:nvPr/>
        </p:nvSpPr>
        <p:spPr>
          <a:xfrm flipH="1" rot="10800000">
            <a:off x="4553282" y="1039880"/>
            <a:ext cx="164083" cy="81"/>
          </a:xfrm>
          <a:custGeom>
            <a:rect b="b" l="l" r="r" t="t"/>
            <a:pathLst>
              <a:path extrusionOk="0" fill="none" h="1" w="2017">
                <a:moveTo>
                  <a:pt x="0" y="1"/>
                </a:moveTo>
                <a:lnTo>
                  <a:pt x="2016" y="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gd80886873b_33_59"/>
          <p:cNvGrpSpPr/>
          <p:nvPr/>
        </p:nvGrpSpPr>
        <p:grpSpPr>
          <a:xfrm flipH="1">
            <a:off x="855722" y="1303991"/>
            <a:ext cx="1998207" cy="3123028"/>
            <a:chOff x="2653224" y="645065"/>
            <a:chExt cx="1759915" cy="2706263"/>
          </a:xfrm>
        </p:grpSpPr>
        <p:sp>
          <p:nvSpPr>
            <p:cNvPr id="96" name="Google Shape;96;gd80886873b_33_59"/>
            <p:cNvSpPr/>
            <p:nvPr/>
          </p:nvSpPr>
          <p:spPr>
            <a:xfrm>
              <a:off x="2879782" y="647181"/>
              <a:ext cx="1299241" cy="1299241"/>
            </a:xfrm>
            <a:custGeom>
              <a:rect b="b" l="l" r="r" t="t"/>
              <a:pathLst>
                <a:path extrusionOk="0" fill="none" h="15971" w="15971">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cap="flat" cmpd="sng" w="19050">
              <a:solidFill>
                <a:srgbClr val="EBCAB3"/>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gd80886873b_33_59"/>
            <p:cNvSpPr/>
            <p:nvPr/>
          </p:nvSpPr>
          <p:spPr>
            <a:xfrm>
              <a:off x="3871429" y="645065"/>
              <a:ext cx="541710" cy="700342"/>
            </a:xfrm>
            <a:custGeom>
              <a:rect b="b" l="l" r="r" t="t"/>
              <a:pathLst>
                <a:path extrusionOk="0" h="8609" w="6659">
                  <a:moveTo>
                    <a:pt x="0" y="0"/>
                  </a:moveTo>
                  <a:lnTo>
                    <a:pt x="0" y="8609"/>
                  </a:lnTo>
                  <a:lnTo>
                    <a:pt x="6659" y="8609"/>
                  </a:lnTo>
                  <a:lnTo>
                    <a:pt x="6659" y="0"/>
                  </a:ln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d80886873b_33_59"/>
            <p:cNvSpPr/>
            <p:nvPr/>
          </p:nvSpPr>
          <p:spPr>
            <a:xfrm>
              <a:off x="3925364" y="708681"/>
              <a:ext cx="252592" cy="51901"/>
            </a:xfrm>
            <a:custGeom>
              <a:rect b="b" l="l" r="r" t="t"/>
              <a:pathLst>
                <a:path extrusionOk="0" fill="none" h="638" w="3105">
                  <a:moveTo>
                    <a:pt x="2786" y="638"/>
                  </a:moveTo>
                  <a:lnTo>
                    <a:pt x="319" y="638"/>
                  </a:lnTo>
                  <a:cubicBezTo>
                    <a:pt x="146" y="638"/>
                    <a:pt x="0" y="505"/>
                    <a:pt x="0" y="319"/>
                  </a:cubicBezTo>
                  <a:lnTo>
                    <a:pt x="0" y="319"/>
                  </a:lnTo>
                  <a:cubicBezTo>
                    <a:pt x="0" y="147"/>
                    <a:pt x="146" y="1"/>
                    <a:pt x="319" y="1"/>
                  </a:cubicBezTo>
                  <a:lnTo>
                    <a:pt x="2786" y="1"/>
                  </a:lnTo>
                  <a:cubicBezTo>
                    <a:pt x="2972" y="1"/>
                    <a:pt x="3104" y="147"/>
                    <a:pt x="3104" y="319"/>
                  </a:cubicBezTo>
                  <a:lnTo>
                    <a:pt x="3104" y="319"/>
                  </a:lnTo>
                  <a:cubicBezTo>
                    <a:pt x="3104" y="505"/>
                    <a:pt x="2972" y="638"/>
                    <a:pt x="2786" y="638"/>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d80886873b_33_59"/>
            <p:cNvSpPr/>
            <p:nvPr/>
          </p:nvSpPr>
          <p:spPr>
            <a:xfrm>
              <a:off x="3925364" y="826313"/>
              <a:ext cx="433840" cy="31401"/>
            </a:xfrm>
            <a:custGeom>
              <a:rect b="b" l="l" r="r" t="t"/>
              <a:pathLst>
                <a:path extrusionOk="0" fill="none" h="386" w="5333">
                  <a:moveTo>
                    <a:pt x="5147" y="385"/>
                  </a:moveTo>
                  <a:lnTo>
                    <a:pt x="186" y="385"/>
                  </a:lnTo>
                  <a:cubicBezTo>
                    <a:pt x="80" y="385"/>
                    <a:pt x="0" y="293"/>
                    <a:pt x="0" y="186"/>
                  </a:cubicBezTo>
                  <a:lnTo>
                    <a:pt x="0" y="186"/>
                  </a:lnTo>
                  <a:cubicBezTo>
                    <a:pt x="0" y="80"/>
                    <a:pt x="80" y="1"/>
                    <a:pt x="186" y="1"/>
                  </a:cubicBezTo>
                  <a:lnTo>
                    <a:pt x="5147" y="1"/>
                  </a:lnTo>
                  <a:cubicBezTo>
                    <a:pt x="5253" y="1"/>
                    <a:pt x="5333" y="80"/>
                    <a:pt x="5333" y="186"/>
                  </a:cubicBezTo>
                  <a:lnTo>
                    <a:pt x="5333" y="186"/>
                  </a:lnTo>
                  <a:cubicBezTo>
                    <a:pt x="5333" y="293"/>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d80886873b_33_59"/>
            <p:cNvSpPr/>
            <p:nvPr/>
          </p:nvSpPr>
          <p:spPr>
            <a:xfrm>
              <a:off x="3925364" y="910510"/>
              <a:ext cx="433840" cy="31401"/>
            </a:xfrm>
            <a:custGeom>
              <a:rect b="b" l="l" r="r" t="t"/>
              <a:pathLst>
                <a:path extrusionOk="0" fill="none" h="386" w="5333">
                  <a:moveTo>
                    <a:pt x="5147" y="385"/>
                  </a:moveTo>
                  <a:lnTo>
                    <a:pt x="186" y="385"/>
                  </a:lnTo>
                  <a:cubicBezTo>
                    <a:pt x="80" y="385"/>
                    <a:pt x="0" y="305"/>
                    <a:pt x="0" y="199"/>
                  </a:cubicBezTo>
                  <a:lnTo>
                    <a:pt x="0" y="199"/>
                  </a:lnTo>
                  <a:cubicBezTo>
                    <a:pt x="0" y="93"/>
                    <a:pt x="80" y="0"/>
                    <a:pt x="186" y="0"/>
                  </a:cubicBezTo>
                  <a:lnTo>
                    <a:pt x="5147" y="0"/>
                  </a:lnTo>
                  <a:cubicBezTo>
                    <a:pt x="5253" y="0"/>
                    <a:pt x="5333" y="93"/>
                    <a:pt x="5333" y="199"/>
                  </a:cubicBezTo>
                  <a:lnTo>
                    <a:pt x="5333" y="199"/>
                  </a:lnTo>
                  <a:cubicBezTo>
                    <a:pt x="5333" y="305"/>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d80886873b_33_59"/>
            <p:cNvSpPr/>
            <p:nvPr/>
          </p:nvSpPr>
          <p:spPr>
            <a:xfrm>
              <a:off x="3925364" y="995764"/>
              <a:ext cx="433840" cy="31320"/>
            </a:xfrm>
            <a:custGeom>
              <a:rect b="b" l="l" r="r" t="t"/>
              <a:pathLst>
                <a:path extrusionOk="0" fill="none" h="385" w="5333">
                  <a:moveTo>
                    <a:pt x="5147" y="385"/>
                  </a:moveTo>
                  <a:lnTo>
                    <a:pt x="186" y="385"/>
                  </a:lnTo>
                  <a:cubicBezTo>
                    <a:pt x="80" y="385"/>
                    <a:pt x="0" y="292"/>
                    <a:pt x="0" y="186"/>
                  </a:cubicBezTo>
                  <a:lnTo>
                    <a:pt x="0" y="186"/>
                  </a:lnTo>
                  <a:cubicBezTo>
                    <a:pt x="0" y="80"/>
                    <a:pt x="80" y="0"/>
                    <a:pt x="186" y="0"/>
                  </a:cubicBezTo>
                  <a:lnTo>
                    <a:pt x="5147" y="0"/>
                  </a:lnTo>
                  <a:cubicBezTo>
                    <a:pt x="5253" y="0"/>
                    <a:pt x="5333" y="80"/>
                    <a:pt x="5333" y="186"/>
                  </a:cubicBezTo>
                  <a:lnTo>
                    <a:pt x="5333" y="186"/>
                  </a:lnTo>
                  <a:cubicBezTo>
                    <a:pt x="5333" y="292"/>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gd80886873b_33_59"/>
            <p:cNvSpPr/>
            <p:nvPr/>
          </p:nvSpPr>
          <p:spPr>
            <a:xfrm>
              <a:off x="3925364" y="1079880"/>
              <a:ext cx="433840" cy="31401"/>
            </a:xfrm>
            <a:custGeom>
              <a:rect b="b" l="l" r="r" t="t"/>
              <a:pathLst>
                <a:path extrusionOk="0" fill="none" h="386" w="5333">
                  <a:moveTo>
                    <a:pt x="5147" y="385"/>
                  </a:moveTo>
                  <a:lnTo>
                    <a:pt x="186" y="385"/>
                  </a:lnTo>
                  <a:cubicBezTo>
                    <a:pt x="80" y="385"/>
                    <a:pt x="0" y="306"/>
                    <a:pt x="0" y="200"/>
                  </a:cubicBezTo>
                  <a:lnTo>
                    <a:pt x="0" y="200"/>
                  </a:lnTo>
                  <a:cubicBezTo>
                    <a:pt x="0" y="94"/>
                    <a:pt x="80" y="1"/>
                    <a:pt x="186" y="1"/>
                  </a:cubicBezTo>
                  <a:lnTo>
                    <a:pt x="5147" y="1"/>
                  </a:lnTo>
                  <a:cubicBezTo>
                    <a:pt x="5253" y="1"/>
                    <a:pt x="5333" y="94"/>
                    <a:pt x="5333" y="200"/>
                  </a:cubicBezTo>
                  <a:lnTo>
                    <a:pt x="5333" y="200"/>
                  </a:lnTo>
                  <a:cubicBezTo>
                    <a:pt x="5333" y="306"/>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gd80886873b_33_59"/>
            <p:cNvSpPr/>
            <p:nvPr/>
          </p:nvSpPr>
          <p:spPr>
            <a:xfrm>
              <a:off x="4222126" y="1229889"/>
              <a:ext cx="119829" cy="229895"/>
            </a:xfrm>
            <a:custGeom>
              <a:rect b="b" l="l" r="r" t="t"/>
              <a:pathLst>
                <a:path extrusionOk="0" h="2826" w="1473">
                  <a:moveTo>
                    <a:pt x="0" y="1"/>
                  </a:moveTo>
                  <a:lnTo>
                    <a:pt x="0" y="2826"/>
                  </a:lnTo>
                  <a:lnTo>
                    <a:pt x="730" y="2255"/>
                  </a:lnTo>
                  <a:lnTo>
                    <a:pt x="1472" y="2826"/>
                  </a:lnTo>
                  <a:lnTo>
                    <a:pt x="1472" y="1"/>
                  </a:ln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d80886873b_33_59"/>
            <p:cNvSpPr/>
            <p:nvPr/>
          </p:nvSpPr>
          <p:spPr>
            <a:xfrm>
              <a:off x="4220987" y="1229889"/>
              <a:ext cx="120967" cy="104779"/>
            </a:xfrm>
            <a:custGeom>
              <a:rect b="b" l="l" r="r" t="t"/>
              <a:pathLst>
                <a:path extrusionOk="0" h="1288" w="1487">
                  <a:moveTo>
                    <a:pt x="1" y="1"/>
                  </a:moveTo>
                  <a:lnTo>
                    <a:pt x="1" y="1048"/>
                  </a:lnTo>
                  <a:lnTo>
                    <a:pt x="14" y="1048"/>
                  </a:lnTo>
                  <a:cubicBezTo>
                    <a:pt x="213" y="1194"/>
                    <a:pt x="478" y="1287"/>
                    <a:pt x="744" y="1287"/>
                  </a:cubicBezTo>
                  <a:cubicBezTo>
                    <a:pt x="1022" y="1287"/>
                    <a:pt x="1287" y="1194"/>
                    <a:pt x="1486" y="1048"/>
                  </a:cubicBezTo>
                  <a:lnTo>
                    <a:pt x="1486" y="1"/>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d80886873b_33_59"/>
            <p:cNvSpPr/>
            <p:nvPr/>
          </p:nvSpPr>
          <p:spPr>
            <a:xfrm>
              <a:off x="4204798" y="1152200"/>
              <a:ext cx="154402" cy="155460"/>
            </a:xfrm>
            <a:custGeom>
              <a:rect b="b" l="l" r="r" t="t"/>
              <a:pathLst>
                <a:path extrusionOk="0" h="1911" w="1898">
                  <a:moveTo>
                    <a:pt x="943" y="1"/>
                  </a:moveTo>
                  <a:cubicBezTo>
                    <a:pt x="425" y="1"/>
                    <a:pt x="1" y="438"/>
                    <a:pt x="1" y="956"/>
                  </a:cubicBezTo>
                  <a:cubicBezTo>
                    <a:pt x="1" y="1486"/>
                    <a:pt x="425" y="1911"/>
                    <a:pt x="943" y="1911"/>
                  </a:cubicBezTo>
                  <a:cubicBezTo>
                    <a:pt x="1473" y="1911"/>
                    <a:pt x="1898" y="1486"/>
                    <a:pt x="1898" y="956"/>
                  </a:cubicBezTo>
                  <a:cubicBezTo>
                    <a:pt x="1898" y="438"/>
                    <a:pt x="1473" y="1"/>
                    <a:pt x="943" y="1"/>
                  </a:cubicBez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d80886873b_33_59"/>
            <p:cNvSpPr/>
            <p:nvPr/>
          </p:nvSpPr>
          <p:spPr>
            <a:xfrm>
              <a:off x="4232864" y="1181323"/>
              <a:ext cx="98271" cy="98271"/>
            </a:xfrm>
            <a:custGeom>
              <a:rect b="b" l="l" r="r" t="t"/>
              <a:pathLst>
                <a:path extrusionOk="0" fill="none" h="1208" w="1208">
                  <a:moveTo>
                    <a:pt x="1208" y="598"/>
                  </a:moveTo>
                  <a:cubicBezTo>
                    <a:pt x="1208" y="929"/>
                    <a:pt x="943" y="1208"/>
                    <a:pt x="611" y="1208"/>
                  </a:cubicBezTo>
                  <a:cubicBezTo>
                    <a:pt x="266" y="1208"/>
                    <a:pt x="1" y="929"/>
                    <a:pt x="1" y="598"/>
                  </a:cubicBezTo>
                  <a:cubicBezTo>
                    <a:pt x="1" y="266"/>
                    <a:pt x="266" y="1"/>
                    <a:pt x="611" y="1"/>
                  </a:cubicBezTo>
                  <a:cubicBezTo>
                    <a:pt x="943" y="1"/>
                    <a:pt x="1208" y="266"/>
                    <a:pt x="1208" y="598"/>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d80886873b_33_59"/>
            <p:cNvSpPr/>
            <p:nvPr/>
          </p:nvSpPr>
          <p:spPr>
            <a:xfrm>
              <a:off x="3187282" y="3226130"/>
              <a:ext cx="323854" cy="125198"/>
            </a:xfrm>
            <a:custGeom>
              <a:rect b="b" l="l" r="r" t="t"/>
              <a:pathLst>
                <a:path extrusionOk="0" h="1539" w="3981">
                  <a:moveTo>
                    <a:pt x="3887" y="0"/>
                  </a:moveTo>
                  <a:lnTo>
                    <a:pt x="2468" y="53"/>
                  </a:lnTo>
                  <a:lnTo>
                    <a:pt x="1592" y="717"/>
                  </a:lnTo>
                  <a:cubicBezTo>
                    <a:pt x="1592" y="717"/>
                    <a:pt x="1" y="849"/>
                    <a:pt x="14" y="1114"/>
                  </a:cubicBezTo>
                  <a:cubicBezTo>
                    <a:pt x="14" y="1274"/>
                    <a:pt x="67" y="1539"/>
                    <a:pt x="1075" y="1539"/>
                  </a:cubicBezTo>
                  <a:cubicBezTo>
                    <a:pt x="2070" y="1539"/>
                    <a:pt x="2906" y="1194"/>
                    <a:pt x="2906" y="1194"/>
                  </a:cubicBezTo>
                  <a:lnTo>
                    <a:pt x="2906" y="1539"/>
                  </a:lnTo>
                  <a:lnTo>
                    <a:pt x="3980" y="1539"/>
                  </a:lnTo>
                  <a:lnTo>
                    <a:pt x="3887"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d80886873b_33_59"/>
            <p:cNvSpPr/>
            <p:nvPr/>
          </p:nvSpPr>
          <p:spPr>
            <a:xfrm>
              <a:off x="3719306" y="3226130"/>
              <a:ext cx="328085" cy="125198"/>
            </a:xfrm>
            <a:custGeom>
              <a:rect b="b" l="l" r="r" t="t"/>
              <a:pathLst>
                <a:path extrusionOk="0" h="1539" w="4033">
                  <a:moveTo>
                    <a:pt x="0" y="0"/>
                  </a:moveTo>
                  <a:lnTo>
                    <a:pt x="53" y="1539"/>
                  </a:lnTo>
                  <a:lnTo>
                    <a:pt x="1141" y="1539"/>
                  </a:lnTo>
                  <a:lnTo>
                    <a:pt x="1141" y="1194"/>
                  </a:lnTo>
                  <a:cubicBezTo>
                    <a:pt x="1141" y="1194"/>
                    <a:pt x="1963" y="1539"/>
                    <a:pt x="2971" y="1539"/>
                  </a:cubicBezTo>
                  <a:cubicBezTo>
                    <a:pt x="3966" y="1539"/>
                    <a:pt x="4032" y="1274"/>
                    <a:pt x="4032" y="1114"/>
                  </a:cubicBezTo>
                  <a:cubicBezTo>
                    <a:pt x="4032" y="849"/>
                    <a:pt x="2441" y="717"/>
                    <a:pt x="2441" y="717"/>
                  </a:cubicBezTo>
                  <a:lnTo>
                    <a:pt x="1565" y="53"/>
                  </a:lnTo>
                  <a:lnTo>
                    <a:pt x="0"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gd80886873b_33_59"/>
            <p:cNvSpPr/>
            <p:nvPr/>
          </p:nvSpPr>
          <p:spPr>
            <a:xfrm>
              <a:off x="3273593" y="1881663"/>
              <a:ext cx="621677" cy="1367168"/>
            </a:xfrm>
            <a:custGeom>
              <a:rect b="b" l="l" r="r" t="t"/>
              <a:pathLst>
                <a:path extrusionOk="0" h="16806" w="7642">
                  <a:moveTo>
                    <a:pt x="1" y="0"/>
                  </a:moveTo>
                  <a:lnTo>
                    <a:pt x="757" y="16806"/>
                  </a:lnTo>
                  <a:lnTo>
                    <a:pt x="3158" y="16806"/>
                  </a:lnTo>
                  <a:lnTo>
                    <a:pt x="3503" y="186"/>
                  </a:lnTo>
                  <a:lnTo>
                    <a:pt x="5413" y="16806"/>
                  </a:lnTo>
                  <a:lnTo>
                    <a:pt x="7641" y="16806"/>
                  </a:lnTo>
                  <a:lnTo>
                    <a:pt x="7018" y="0"/>
                  </a:ln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d80886873b_33_59"/>
            <p:cNvSpPr/>
            <p:nvPr/>
          </p:nvSpPr>
          <p:spPr>
            <a:xfrm>
              <a:off x="3713856" y="2270108"/>
              <a:ext cx="321658" cy="81025"/>
            </a:xfrm>
            <a:custGeom>
              <a:rect b="b" l="l" r="r" t="t"/>
              <a:pathLst>
                <a:path extrusionOk="0" fill="none" h="996" w="3954">
                  <a:moveTo>
                    <a:pt x="1" y="995"/>
                  </a:moveTo>
                  <a:lnTo>
                    <a:pt x="3953" y="995"/>
                  </a:lnTo>
                  <a:cubicBezTo>
                    <a:pt x="3953" y="995"/>
                    <a:pt x="3025" y="0"/>
                    <a:pt x="1977" y="0"/>
                  </a:cubicBezTo>
                  <a:cubicBezTo>
                    <a:pt x="929" y="0"/>
                    <a:pt x="1" y="995"/>
                    <a:pt x="1" y="995"/>
                  </a:cubicBezTo>
                  <a:close/>
                </a:path>
              </a:pathLst>
            </a:custGeom>
            <a:noFill/>
            <a:ln cap="flat" cmpd="sng" w="9525">
              <a:solidFill>
                <a:srgbClr val="1A2263"/>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d80886873b_33_59"/>
            <p:cNvSpPr/>
            <p:nvPr/>
          </p:nvSpPr>
          <p:spPr>
            <a:xfrm>
              <a:off x="3812044" y="2154591"/>
              <a:ext cx="130648" cy="154809"/>
            </a:xfrm>
            <a:custGeom>
              <a:rect b="b" l="l" r="r" t="t"/>
              <a:pathLst>
                <a:path extrusionOk="0" h="1903" w="1606">
                  <a:moveTo>
                    <a:pt x="399" y="1"/>
                  </a:moveTo>
                  <a:lnTo>
                    <a:pt x="359" y="757"/>
                  </a:lnTo>
                  <a:cubicBezTo>
                    <a:pt x="359" y="757"/>
                    <a:pt x="54" y="969"/>
                    <a:pt x="27" y="1301"/>
                  </a:cubicBezTo>
                  <a:cubicBezTo>
                    <a:pt x="1" y="1632"/>
                    <a:pt x="226" y="1646"/>
                    <a:pt x="226" y="1646"/>
                  </a:cubicBezTo>
                  <a:lnTo>
                    <a:pt x="226" y="1712"/>
                  </a:lnTo>
                  <a:cubicBezTo>
                    <a:pt x="226" y="1817"/>
                    <a:pt x="309" y="1902"/>
                    <a:pt x="402" y="1902"/>
                  </a:cubicBezTo>
                  <a:cubicBezTo>
                    <a:pt x="414" y="1902"/>
                    <a:pt x="426" y="1901"/>
                    <a:pt x="438" y="1898"/>
                  </a:cubicBezTo>
                  <a:cubicBezTo>
                    <a:pt x="478" y="1898"/>
                    <a:pt x="518" y="1884"/>
                    <a:pt x="545" y="1858"/>
                  </a:cubicBezTo>
                  <a:cubicBezTo>
                    <a:pt x="545" y="1858"/>
                    <a:pt x="615" y="1893"/>
                    <a:pt x="710" y="1893"/>
                  </a:cubicBezTo>
                  <a:cubicBezTo>
                    <a:pt x="757" y="1893"/>
                    <a:pt x="810" y="1884"/>
                    <a:pt x="863" y="1858"/>
                  </a:cubicBezTo>
                  <a:cubicBezTo>
                    <a:pt x="863" y="1858"/>
                    <a:pt x="945" y="1899"/>
                    <a:pt x="1036" y="1899"/>
                  </a:cubicBezTo>
                  <a:cubicBezTo>
                    <a:pt x="1081" y="1899"/>
                    <a:pt x="1128" y="1889"/>
                    <a:pt x="1168" y="1858"/>
                  </a:cubicBezTo>
                  <a:cubicBezTo>
                    <a:pt x="1168" y="1858"/>
                    <a:pt x="1227" y="1887"/>
                    <a:pt x="1290" y="1887"/>
                  </a:cubicBezTo>
                  <a:cubicBezTo>
                    <a:pt x="1321" y="1887"/>
                    <a:pt x="1354" y="1880"/>
                    <a:pt x="1380" y="1858"/>
                  </a:cubicBezTo>
                  <a:cubicBezTo>
                    <a:pt x="1473" y="1778"/>
                    <a:pt x="1606" y="1208"/>
                    <a:pt x="1327" y="823"/>
                  </a:cubicBezTo>
                  <a:lnTo>
                    <a:pt x="1380" y="27"/>
                  </a:lnTo>
                  <a:lnTo>
                    <a:pt x="399"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d80886873b_33_59"/>
            <p:cNvSpPr/>
            <p:nvPr/>
          </p:nvSpPr>
          <p:spPr>
            <a:xfrm>
              <a:off x="3614609" y="2342346"/>
              <a:ext cx="520152" cy="358347"/>
            </a:xfrm>
            <a:custGeom>
              <a:rect b="b" l="l" r="r" t="t"/>
              <a:pathLst>
                <a:path extrusionOk="0" h="4405" w="6394">
                  <a:moveTo>
                    <a:pt x="0" y="1"/>
                  </a:moveTo>
                  <a:lnTo>
                    <a:pt x="0" y="4405"/>
                  </a:lnTo>
                  <a:lnTo>
                    <a:pt x="6394" y="4405"/>
                  </a:lnTo>
                  <a:lnTo>
                    <a:pt x="6394" y="1"/>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gd80886873b_33_59"/>
            <p:cNvSpPr/>
            <p:nvPr/>
          </p:nvSpPr>
          <p:spPr>
            <a:xfrm>
              <a:off x="3614609" y="2342346"/>
              <a:ext cx="520152" cy="26032"/>
            </a:xfrm>
            <a:custGeom>
              <a:rect b="b" l="l" r="r" t="t"/>
              <a:pathLst>
                <a:path extrusionOk="0" h="320" w="6394">
                  <a:moveTo>
                    <a:pt x="0" y="1"/>
                  </a:moveTo>
                  <a:lnTo>
                    <a:pt x="0" y="319"/>
                  </a:lnTo>
                  <a:lnTo>
                    <a:pt x="6394" y="319"/>
                  </a:lnTo>
                  <a:lnTo>
                    <a:pt x="6394"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gd80886873b_33_59"/>
            <p:cNvSpPr/>
            <p:nvPr/>
          </p:nvSpPr>
          <p:spPr>
            <a:xfrm>
              <a:off x="3677167" y="2485929"/>
              <a:ext cx="29205" cy="160829"/>
            </a:xfrm>
            <a:custGeom>
              <a:rect b="b" l="l" r="r" t="t"/>
              <a:pathLst>
                <a:path extrusionOk="0" h="1977" w="359">
                  <a:moveTo>
                    <a:pt x="1" y="0"/>
                  </a:moveTo>
                  <a:lnTo>
                    <a:pt x="1" y="1976"/>
                  </a:lnTo>
                  <a:lnTo>
                    <a:pt x="359" y="1976"/>
                  </a:lnTo>
                  <a:lnTo>
                    <a:pt x="359"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d80886873b_33_59"/>
            <p:cNvSpPr/>
            <p:nvPr/>
          </p:nvSpPr>
          <p:spPr>
            <a:xfrm>
              <a:off x="3665290" y="2543118"/>
              <a:ext cx="52959" cy="52878"/>
            </a:xfrm>
            <a:custGeom>
              <a:rect b="b" l="l" r="r" t="t"/>
              <a:pathLst>
                <a:path extrusionOk="0" fill="none" h="650" w="651">
                  <a:moveTo>
                    <a:pt x="1" y="0"/>
                  </a:moveTo>
                  <a:lnTo>
                    <a:pt x="651" y="0"/>
                  </a:lnTo>
                  <a:lnTo>
                    <a:pt x="651" y="650"/>
                  </a:lnTo>
                  <a:lnTo>
                    <a:pt x="1" y="650"/>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gd80886873b_33_59"/>
            <p:cNvSpPr/>
            <p:nvPr/>
          </p:nvSpPr>
          <p:spPr>
            <a:xfrm>
              <a:off x="4042995" y="2485929"/>
              <a:ext cx="29205" cy="160829"/>
            </a:xfrm>
            <a:custGeom>
              <a:rect b="b" l="l" r="r" t="t"/>
              <a:pathLst>
                <a:path extrusionOk="0" h="1977" w="359">
                  <a:moveTo>
                    <a:pt x="0" y="0"/>
                  </a:moveTo>
                  <a:lnTo>
                    <a:pt x="0" y="1976"/>
                  </a:lnTo>
                  <a:lnTo>
                    <a:pt x="358" y="1976"/>
                  </a:lnTo>
                  <a:lnTo>
                    <a:pt x="358"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gd80886873b_33_59"/>
            <p:cNvSpPr/>
            <p:nvPr/>
          </p:nvSpPr>
          <p:spPr>
            <a:xfrm>
              <a:off x="4031118" y="2543118"/>
              <a:ext cx="52959" cy="52878"/>
            </a:xfrm>
            <a:custGeom>
              <a:rect b="b" l="l" r="r" t="t"/>
              <a:pathLst>
                <a:path extrusionOk="0" fill="none" h="650" w="651">
                  <a:moveTo>
                    <a:pt x="0" y="0"/>
                  </a:moveTo>
                  <a:lnTo>
                    <a:pt x="650" y="0"/>
                  </a:lnTo>
                  <a:lnTo>
                    <a:pt x="650" y="650"/>
                  </a:lnTo>
                  <a:lnTo>
                    <a:pt x="0" y="650"/>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gd80886873b_33_59"/>
            <p:cNvSpPr/>
            <p:nvPr/>
          </p:nvSpPr>
          <p:spPr>
            <a:xfrm>
              <a:off x="3614609" y="2342346"/>
              <a:ext cx="520152" cy="143664"/>
            </a:xfrm>
            <a:custGeom>
              <a:rect b="b" l="l" r="r" t="t"/>
              <a:pathLst>
                <a:path extrusionOk="0" fill="none" h="1766" w="6394">
                  <a:moveTo>
                    <a:pt x="6394" y="1"/>
                  </a:moveTo>
                  <a:lnTo>
                    <a:pt x="5810" y="1765"/>
                  </a:lnTo>
                  <a:lnTo>
                    <a:pt x="584" y="1765"/>
                  </a:lnTo>
                  <a:lnTo>
                    <a:pt x="0" y="1"/>
                  </a:lnTo>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d80886873b_33_59"/>
            <p:cNvSpPr/>
            <p:nvPr/>
          </p:nvSpPr>
          <p:spPr>
            <a:xfrm>
              <a:off x="3273593" y="1881663"/>
              <a:ext cx="577422" cy="394954"/>
            </a:xfrm>
            <a:custGeom>
              <a:rect b="b" l="l" r="r" t="t"/>
              <a:pathLst>
                <a:path extrusionOk="0" h="4855" w="7098">
                  <a:moveTo>
                    <a:pt x="1" y="0"/>
                  </a:moveTo>
                  <a:lnTo>
                    <a:pt x="240" y="4855"/>
                  </a:lnTo>
                  <a:lnTo>
                    <a:pt x="3436" y="3462"/>
                  </a:lnTo>
                  <a:lnTo>
                    <a:pt x="3503" y="186"/>
                  </a:lnTo>
                  <a:lnTo>
                    <a:pt x="3861" y="3303"/>
                  </a:lnTo>
                  <a:lnTo>
                    <a:pt x="7097" y="2056"/>
                  </a:lnTo>
                  <a:lnTo>
                    <a:pt x="7018"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d80886873b_33_59"/>
            <p:cNvSpPr/>
            <p:nvPr/>
          </p:nvSpPr>
          <p:spPr>
            <a:xfrm>
              <a:off x="2751413" y="1284800"/>
              <a:ext cx="186698" cy="134227"/>
            </a:xfrm>
            <a:custGeom>
              <a:rect b="b" l="l" r="r" t="t"/>
              <a:pathLst>
                <a:path extrusionOk="0" h="1650" w="2295">
                  <a:moveTo>
                    <a:pt x="1717" y="0"/>
                  </a:moveTo>
                  <a:cubicBezTo>
                    <a:pt x="1467" y="0"/>
                    <a:pt x="1143" y="153"/>
                    <a:pt x="796" y="413"/>
                  </a:cubicBezTo>
                  <a:cubicBezTo>
                    <a:pt x="265" y="798"/>
                    <a:pt x="0" y="1315"/>
                    <a:pt x="133" y="1461"/>
                  </a:cubicBezTo>
                  <a:cubicBezTo>
                    <a:pt x="257" y="1603"/>
                    <a:pt x="405" y="1650"/>
                    <a:pt x="549" y="1650"/>
                  </a:cubicBezTo>
                  <a:cubicBezTo>
                    <a:pt x="836" y="1650"/>
                    <a:pt x="1101" y="1461"/>
                    <a:pt x="1101" y="1461"/>
                  </a:cubicBezTo>
                  <a:lnTo>
                    <a:pt x="1525" y="1196"/>
                  </a:lnTo>
                  <a:cubicBezTo>
                    <a:pt x="1525" y="1196"/>
                    <a:pt x="2295" y="400"/>
                    <a:pt x="2043" y="135"/>
                  </a:cubicBezTo>
                  <a:cubicBezTo>
                    <a:pt x="1960" y="43"/>
                    <a:pt x="1849" y="0"/>
                    <a:pt x="1717"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d80886873b_33_59"/>
            <p:cNvSpPr/>
            <p:nvPr/>
          </p:nvSpPr>
          <p:spPr>
            <a:xfrm>
              <a:off x="2653224" y="1140323"/>
              <a:ext cx="286027" cy="280658"/>
            </a:xfrm>
            <a:custGeom>
              <a:rect b="b" l="l" r="r" t="t"/>
              <a:pathLst>
                <a:path extrusionOk="0" h="3450" w="3516">
                  <a:moveTo>
                    <a:pt x="1379" y="1"/>
                  </a:moveTo>
                  <a:cubicBezTo>
                    <a:pt x="1247" y="1"/>
                    <a:pt x="1512" y="624"/>
                    <a:pt x="1512" y="624"/>
                  </a:cubicBezTo>
                  <a:lnTo>
                    <a:pt x="849" y="531"/>
                  </a:lnTo>
                  <a:cubicBezTo>
                    <a:pt x="849" y="531"/>
                    <a:pt x="491" y="147"/>
                    <a:pt x="332" y="120"/>
                  </a:cubicBezTo>
                  <a:cubicBezTo>
                    <a:pt x="239" y="120"/>
                    <a:pt x="279" y="253"/>
                    <a:pt x="279" y="253"/>
                  </a:cubicBezTo>
                  <a:cubicBezTo>
                    <a:pt x="279" y="253"/>
                    <a:pt x="272" y="252"/>
                    <a:pt x="262" y="252"/>
                  </a:cubicBezTo>
                  <a:cubicBezTo>
                    <a:pt x="222" y="252"/>
                    <a:pt x="122" y="269"/>
                    <a:pt x="133" y="438"/>
                  </a:cubicBezTo>
                  <a:cubicBezTo>
                    <a:pt x="0" y="491"/>
                    <a:pt x="27" y="651"/>
                    <a:pt x="146" y="757"/>
                  </a:cubicBezTo>
                  <a:cubicBezTo>
                    <a:pt x="27" y="757"/>
                    <a:pt x="13" y="889"/>
                    <a:pt x="159" y="995"/>
                  </a:cubicBezTo>
                  <a:cubicBezTo>
                    <a:pt x="318" y="1115"/>
                    <a:pt x="504" y="1194"/>
                    <a:pt x="676" y="1301"/>
                  </a:cubicBezTo>
                  <a:cubicBezTo>
                    <a:pt x="1220" y="1592"/>
                    <a:pt x="1910" y="1606"/>
                    <a:pt x="1910" y="1606"/>
                  </a:cubicBezTo>
                  <a:lnTo>
                    <a:pt x="2878" y="3449"/>
                  </a:lnTo>
                  <a:lnTo>
                    <a:pt x="3515" y="2295"/>
                  </a:lnTo>
                  <a:lnTo>
                    <a:pt x="2640" y="1128"/>
                  </a:lnTo>
                  <a:cubicBezTo>
                    <a:pt x="2640" y="1128"/>
                    <a:pt x="2613" y="796"/>
                    <a:pt x="2335" y="664"/>
                  </a:cubicBezTo>
                  <a:cubicBezTo>
                    <a:pt x="2029" y="518"/>
                    <a:pt x="1738" y="465"/>
                    <a:pt x="1738" y="465"/>
                  </a:cubicBezTo>
                  <a:cubicBezTo>
                    <a:pt x="1738" y="465"/>
                    <a:pt x="1499" y="1"/>
                    <a:pt x="1379"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gd80886873b_33_59"/>
            <p:cNvSpPr/>
            <p:nvPr/>
          </p:nvSpPr>
          <p:spPr>
            <a:xfrm>
              <a:off x="2675839" y="1160823"/>
              <a:ext cx="77771" cy="43278"/>
            </a:xfrm>
            <a:custGeom>
              <a:rect b="b" l="l" r="r" t="t"/>
              <a:pathLst>
                <a:path extrusionOk="0" fill="none" h="532" w="956">
                  <a:moveTo>
                    <a:pt x="1" y="1"/>
                  </a:moveTo>
                  <a:lnTo>
                    <a:pt x="465" y="438"/>
                  </a:lnTo>
                  <a:lnTo>
                    <a:pt x="956" y="53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gd80886873b_33_59"/>
            <p:cNvSpPr/>
            <p:nvPr/>
          </p:nvSpPr>
          <p:spPr>
            <a:xfrm>
              <a:off x="2663962" y="1175954"/>
              <a:ext cx="82082" cy="42139"/>
            </a:xfrm>
            <a:custGeom>
              <a:rect b="b" l="l" r="r" t="t"/>
              <a:pathLst>
                <a:path extrusionOk="0" fill="none" h="518" w="1009">
                  <a:moveTo>
                    <a:pt x="1" y="0"/>
                  </a:moveTo>
                  <a:lnTo>
                    <a:pt x="505" y="398"/>
                  </a:lnTo>
                  <a:lnTo>
                    <a:pt x="1009" y="518"/>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d80886873b_33_59"/>
            <p:cNvSpPr/>
            <p:nvPr/>
          </p:nvSpPr>
          <p:spPr>
            <a:xfrm>
              <a:off x="2665020" y="1201823"/>
              <a:ext cx="75656" cy="32459"/>
            </a:xfrm>
            <a:custGeom>
              <a:rect b="b" l="l" r="r" t="t"/>
              <a:pathLst>
                <a:path extrusionOk="0" fill="none" h="399" w="930">
                  <a:moveTo>
                    <a:pt x="1" y="1"/>
                  </a:moveTo>
                  <a:lnTo>
                    <a:pt x="439" y="253"/>
                  </a:lnTo>
                  <a:lnTo>
                    <a:pt x="929" y="399"/>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gd80886873b_33_59"/>
            <p:cNvSpPr/>
            <p:nvPr/>
          </p:nvSpPr>
          <p:spPr>
            <a:xfrm>
              <a:off x="2755724" y="1188888"/>
              <a:ext cx="86394" cy="47590"/>
            </a:xfrm>
            <a:custGeom>
              <a:rect b="b" l="l" r="r" t="t"/>
              <a:pathLst>
                <a:path extrusionOk="0" fill="none" h="585" w="1062">
                  <a:moveTo>
                    <a:pt x="0" y="558"/>
                  </a:moveTo>
                  <a:cubicBezTo>
                    <a:pt x="0" y="558"/>
                    <a:pt x="637" y="1"/>
                    <a:pt x="1061" y="584"/>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gd80886873b_33_59"/>
            <p:cNvSpPr/>
            <p:nvPr/>
          </p:nvSpPr>
          <p:spPr>
            <a:xfrm>
              <a:off x="2762151" y="1101519"/>
              <a:ext cx="1271175" cy="1088788"/>
            </a:xfrm>
            <a:custGeom>
              <a:rect b="b" l="l" r="r" t="t"/>
              <a:pathLst>
                <a:path extrusionOk="0" h="13384" w="15626">
                  <a:moveTo>
                    <a:pt x="7256" y="0"/>
                  </a:moveTo>
                  <a:cubicBezTo>
                    <a:pt x="6553" y="0"/>
                    <a:pt x="5917" y="425"/>
                    <a:pt x="5651" y="1075"/>
                  </a:cubicBezTo>
                  <a:lnTo>
                    <a:pt x="4046" y="4974"/>
                  </a:lnTo>
                  <a:lnTo>
                    <a:pt x="1924" y="2388"/>
                  </a:lnTo>
                  <a:cubicBezTo>
                    <a:pt x="949" y="3584"/>
                    <a:pt x="347" y="3729"/>
                    <a:pt x="113" y="3729"/>
                  </a:cubicBezTo>
                  <a:cubicBezTo>
                    <a:pt x="38" y="3729"/>
                    <a:pt x="1" y="3714"/>
                    <a:pt x="1" y="3714"/>
                  </a:cubicBezTo>
                  <a:lnTo>
                    <a:pt x="1" y="3714"/>
                  </a:lnTo>
                  <a:lnTo>
                    <a:pt x="2853" y="7640"/>
                  </a:lnTo>
                  <a:cubicBezTo>
                    <a:pt x="3200" y="8124"/>
                    <a:pt x="3724" y="8356"/>
                    <a:pt x="4244" y="8356"/>
                  </a:cubicBezTo>
                  <a:cubicBezTo>
                    <a:pt x="4893" y="8356"/>
                    <a:pt x="5536" y="7994"/>
                    <a:pt x="5824" y="7309"/>
                  </a:cubicBezTo>
                  <a:lnTo>
                    <a:pt x="6513" y="5677"/>
                  </a:lnTo>
                  <a:lnTo>
                    <a:pt x="6500" y="7508"/>
                  </a:lnTo>
                  <a:lnTo>
                    <a:pt x="5824" y="10850"/>
                  </a:lnTo>
                  <a:lnTo>
                    <a:pt x="12761" y="10850"/>
                  </a:lnTo>
                  <a:lnTo>
                    <a:pt x="12761" y="13384"/>
                  </a:lnTo>
                  <a:lnTo>
                    <a:pt x="14870" y="13384"/>
                  </a:lnTo>
                  <a:cubicBezTo>
                    <a:pt x="14870" y="13384"/>
                    <a:pt x="15626" y="6911"/>
                    <a:pt x="15626" y="4497"/>
                  </a:cubicBezTo>
                  <a:cubicBezTo>
                    <a:pt x="15626" y="3396"/>
                    <a:pt x="15493" y="2361"/>
                    <a:pt x="15347" y="1565"/>
                  </a:cubicBezTo>
                  <a:cubicBezTo>
                    <a:pt x="15188" y="663"/>
                    <a:pt x="14406" y="0"/>
                    <a:pt x="13490" y="0"/>
                  </a:cubicBez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gd80886873b_33_59"/>
            <p:cNvSpPr/>
            <p:nvPr/>
          </p:nvSpPr>
          <p:spPr>
            <a:xfrm>
              <a:off x="3698806" y="1308635"/>
              <a:ext cx="101443" cy="675612"/>
            </a:xfrm>
            <a:custGeom>
              <a:rect b="b" l="l" r="r" t="t"/>
              <a:pathLst>
                <a:path extrusionOk="0" h="8305" w="1247">
                  <a:moveTo>
                    <a:pt x="1247" y="1"/>
                  </a:moveTo>
                  <a:lnTo>
                    <a:pt x="0" y="8304"/>
                  </a:lnTo>
                  <a:lnTo>
                    <a:pt x="1247" y="8304"/>
                  </a:lnTo>
                  <a:lnTo>
                    <a:pt x="1247"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d80886873b_33_59"/>
            <p:cNvSpPr/>
            <p:nvPr/>
          </p:nvSpPr>
          <p:spPr>
            <a:xfrm>
              <a:off x="3800167" y="1128446"/>
              <a:ext cx="126337" cy="163025"/>
            </a:xfrm>
            <a:custGeom>
              <a:rect b="b" l="l" r="r" t="t"/>
              <a:pathLst>
                <a:path extrusionOk="0" fill="none" h="2004" w="1553">
                  <a:moveTo>
                    <a:pt x="1" y="2004"/>
                  </a:moveTo>
                  <a:cubicBezTo>
                    <a:pt x="1" y="1088"/>
                    <a:pt x="638" y="1"/>
                    <a:pt x="1553" y="1"/>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gd80886873b_33_59"/>
            <p:cNvSpPr/>
            <p:nvPr/>
          </p:nvSpPr>
          <p:spPr>
            <a:xfrm>
              <a:off x="3936183" y="1582703"/>
              <a:ext cx="92820" cy="175960"/>
            </a:xfrm>
            <a:custGeom>
              <a:rect b="b" l="l" r="r" t="t"/>
              <a:pathLst>
                <a:path extrusionOk="0" h="2163" w="1141">
                  <a:moveTo>
                    <a:pt x="1088" y="1"/>
                  </a:moveTo>
                  <a:cubicBezTo>
                    <a:pt x="491" y="1"/>
                    <a:pt x="0" y="478"/>
                    <a:pt x="0" y="1089"/>
                  </a:cubicBezTo>
                  <a:cubicBezTo>
                    <a:pt x="0" y="1646"/>
                    <a:pt x="425" y="2110"/>
                    <a:pt x="982" y="2163"/>
                  </a:cubicBezTo>
                  <a:cubicBezTo>
                    <a:pt x="1048" y="1407"/>
                    <a:pt x="1101" y="664"/>
                    <a:pt x="1141"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gd80886873b_33_59"/>
            <p:cNvSpPr/>
            <p:nvPr/>
          </p:nvSpPr>
          <p:spPr>
            <a:xfrm>
              <a:off x="3024339" y="1671211"/>
              <a:ext cx="196460" cy="109660"/>
            </a:xfrm>
            <a:custGeom>
              <a:rect b="b" l="l" r="r" t="t"/>
              <a:pathLst>
                <a:path extrusionOk="0" h="1348" w="2415">
                  <a:moveTo>
                    <a:pt x="1301" y="1"/>
                  </a:moveTo>
                  <a:cubicBezTo>
                    <a:pt x="664" y="1"/>
                    <a:pt x="147" y="438"/>
                    <a:pt x="1" y="1022"/>
                  </a:cubicBezTo>
                  <a:cubicBezTo>
                    <a:pt x="303" y="1241"/>
                    <a:pt x="657" y="1347"/>
                    <a:pt x="1008" y="1347"/>
                  </a:cubicBezTo>
                  <a:cubicBezTo>
                    <a:pt x="1550" y="1347"/>
                    <a:pt x="2085" y="1094"/>
                    <a:pt x="2415" y="611"/>
                  </a:cubicBezTo>
                  <a:cubicBezTo>
                    <a:pt x="2189" y="239"/>
                    <a:pt x="1765" y="1"/>
                    <a:pt x="1301"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gd80886873b_33_59"/>
            <p:cNvSpPr/>
            <p:nvPr/>
          </p:nvSpPr>
          <p:spPr>
            <a:xfrm>
              <a:off x="3091290" y="1376644"/>
              <a:ext cx="61257" cy="165710"/>
            </a:xfrm>
            <a:custGeom>
              <a:rect b="b" l="l" r="r" t="t"/>
              <a:pathLst>
                <a:path extrusionOk="0" h="2037" w="753">
                  <a:moveTo>
                    <a:pt x="663" y="0"/>
                  </a:moveTo>
                  <a:lnTo>
                    <a:pt x="0" y="1592"/>
                  </a:lnTo>
                  <a:lnTo>
                    <a:pt x="345" y="1964"/>
                  </a:lnTo>
                  <a:cubicBezTo>
                    <a:pt x="392" y="2014"/>
                    <a:pt x="451" y="2037"/>
                    <a:pt x="509" y="2037"/>
                  </a:cubicBezTo>
                  <a:cubicBezTo>
                    <a:pt x="632" y="2037"/>
                    <a:pt x="752" y="1935"/>
                    <a:pt x="743" y="1791"/>
                  </a:cubicBezTo>
                  <a:lnTo>
                    <a:pt x="663"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gd80886873b_33_59"/>
            <p:cNvSpPr/>
            <p:nvPr/>
          </p:nvSpPr>
          <p:spPr>
            <a:xfrm>
              <a:off x="3291978" y="1220208"/>
              <a:ext cx="81" cy="343216"/>
            </a:xfrm>
            <a:custGeom>
              <a:rect b="b" l="l" r="r" t="t"/>
              <a:pathLst>
                <a:path extrusionOk="0" fill="none" h="4219" w="1">
                  <a:moveTo>
                    <a:pt x="0" y="4218"/>
                  </a:moveTo>
                  <a:lnTo>
                    <a:pt x="0"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d80886873b_33_59"/>
            <p:cNvSpPr/>
            <p:nvPr/>
          </p:nvSpPr>
          <p:spPr>
            <a:xfrm>
              <a:off x="3530413" y="1634522"/>
              <a:ext cx="8704" cy="349724"/>
            </a:xfrm>
            <a:custGeom>
              <a:rect b="b" l="l" r="r" t="t"/>
              <a:pathLst>
                <a:path extrusionOk="0" fill="none" h="4299" w="107">
                  <a:moveTo>
                    <a:pt x="107" y="1"/>
                  </a:moveTo>
                  <a:lnTo>
                    <a:pt x="1" y="4298"/>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d80886873b_33_59"/>
            <p:cNvSpPr/>
            <p:nvPr/>
          </p:nvSpPr>
          <p:spPr>
            <a:xfrm>
              <a:off x="3384798" y="1101519"/>
              <a:ext cx="355093" cy="637784"/>
            </a:xfrm>
            <a:custGeom>
              <a:rect b="b" l="l" r="r" t="t"/>
              <a:pathLst>
                <a:path extrusionOk="0" h="7840" w="4365">
                  <a:moveTo>
                    <a:pt x="902" y="0"/>
                  </a:moveTo>
                  <a:lnTo>
                    <a:pt x="0" y="1061"/>
                  </a:lnTo>
                  <a:lnTo>
                    <a:pt x="1128" y="2733"/>
                  </a:lnTo>
                  <a:lnTo>
                    <a:pt x="159" y="3661"/>
                  </a:lnTo>
                  <a:lnTo>
                    <a:pt x="1844" y="7839"/>
                  </a:lnTo>
                  <a:lnTo>
                    <a:pt x="4245" y="3568"/>
                  </a:lnTo>
                  <a:lnTo>
                    <a:pt x="3184" y="2719"/>
                  </a:lnTo>
                  <a:lnTo>
                    <a:pt x="4364" y="1101"/>
                  </a:lnTo>
                  <a:lnTo>
                    <a:pt x="3887"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d80886873b_33_59"/>
            <p:cNvSpPr/>
            <p:nvPr/>
          </p:nvSpPr>
          <p:spPr>
            <a:xfrm>
              <a:off x="3334036" y="1739219"/>
              <a:ext cx="125279" cy="19443"/>
            </a:xfrm>
            <a:custGeom>
              <a:rect b="b" l="l" r="r" t="t"/>
              <a:pathLst>
                <a:path extrusionOk="0" fill="none" h="239" w="1540">
                  <a:moveTo>
                    <a:pt x="1" y="0"/>
                  </a:moveTo>
                  <a:lnTo>
                    <a:pt x="1539" y="0"/>
                  </a:lnTo>
                  <a:lnTo>
                    <a:pt x="1539" y="239"/>
                  </a:lnTo>
                  <a:lnTo>
                    <a:pt x="1" y="239"/>
                  </a:lnTo>
                  <a:close/>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d80886873b_33_59"/>
            <p:cNvSpPr/>
            <p:nvPr/>
          </p:nvSpPr>
          <p:spPr>
            <a:xfrm>
              <a:off x="3605986" y="1739219"/>
              <a:ext cx="125198" cy="19443"/>
            </a:xfrm>
            <a:custGeom>
              <a:rect b="b" l="l" r="r" t="t"/>
              <a:pathLst>
                <a:path extrusionOk="0" fill="none" h="239" w="1539">
                  <a:moveTo>
                    <a:pt x="0" y="0"/>
                  </a:moveTo>
                  <a:lnTo>
                    <a:pt x="1539" y="0"/>
                  </a:lnTo>
                  <a:lnTo>
                    <a:pt x="1539" y="239"/>
                  </a:lnTo>
                  <a:lnTo>
                    <a:pt x="0" y="239"/>
                  </a:lnTo>
                  <a:close/>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d80886873b_33_59"/>
            <p:cNvSpPr/>
            <p:nvPr/>
          </p:nvSpPr>
          <p:spPr>
            <a:xfrm>
              <a:off x="3494863" y="1061576"/>
              <a:ext cx="173764" cy="573029"/>
            </a:xfrm>
            <a:custGeom>
              <a:rect b="b" l="l" r="r" t="t"/>
              <a:pathLst>
                <a:path extrusionOk="0" h="7044" w="2136">
                  <a:moveTo>
                    <a:pt x="1937" y="0"/>
                  </a:moveTo>
                  <a:lnTo>
                    <a:pt x="173" y="146"/>
                  </a:lnTo>
                  <a:lnTo>
                    <a:pt x="0" y="796"/>
                  </a:lnTo>
                  <a:lnTo>
                    <a:pt x="544" y="7044"/>
                  </a:lnTo>
                  <a:lnTo>
                    <a:pt x="2136" y="730"/>
                  </a:lnTo>
                  <a:lnTo>
                    <a:pt x="1937"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d80886873b_33_59"/>
            <p:cNvSpPr/>
            <p:nvPr/>
          </p:nvSpPr>
          <p:spPr>
            <a:xfrm>
              <a:off x="3462486" y="822001"/>
              <a:ext cx="183526" cy="155460"/>
            </a:xfrm>
            <a:custGeom>
              <a:rect b="b" l="l" r="r" t="t"/>
              <a:pathLst>
                <a:path extrusionOk="0" h="1911" w="2256">
                  <a:moveTo>
                    <a:pt x="173" y="1"/>
                  </a:moveTo>
                  <a:cubicBezTo>
                    <a:pt x="66" y="1"/>
                    <a:pt x="0" y="94"/>
                    <a:pt x="13" y="186"/>
                  </a:cubicBezTo>
                  <a:lnTo>
                    <a:pt x="80" y="571"/>
                  </a:lnTo>
                  <a:lnTo>
                    <a:pt x="1884" y="1911"/>
                  </a:lnTo>
                  <a:lnTo>
                    <a:pt x="2202" y="770"/>
                  </a:lnTo>
                  <a:cubicBezTo>
                    <a:pt x="2255" y="584"/>
                    <a:pt x="2149" y="385"/>
                    <a:pt x="1977" y="306"/>
                  </a:cubicBezTo>
                  <a:lnTo>
                    <a:pt x="1711" y="200"/>
                  </a:lnTo>
                  <a:cubicBezTo>
                    <a:pt x="1711" y="200"/>
                    <a:pt x="1552" y="1"/>
                    <a:pt x="1274" y="1"/>
                  </a:cubicBez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d80886873b_33_59"/>
            <p:cNvSpPr/>
            <p:nvPr/>
          </p:nvSpPr>
          <p:spPr>
            <a:xfrm>
              <a:off x="3463544" y="868452"/>
              <a:ext cx="180272" cy="277322"/>
            </a:xfrm>
            <a:custGeom>
              <a:rect b="b" l="l" r="r" t="t"/>
              <a:pathLst>
                <a:path extrusionOk="0" h="3409" w="2216">
                  <a:moveTo>
                    <a:pt x="67" y="0"/>
                  </a:moveTo>
                  <a:lnTo>
                    <a:pt x="186" y="942"/>
                  </a:lnTo>
                  <a:cubicBezTo>
                    <a:pt x="186" y="942"/>
                    <a:pt x="14" y="1141"/>
                    <a:pt x="0" y="1459"/>
                  </a:cubicBezTo>
                  <a:cubicBezTo>
                    <a:pt x="0" y="2056"/>
                    <a:pt x="664" y="2096"/>
                    <a:pt x="664" y="2096"/>
                  </a:cubicBezTo>
                  <a:lnTo>
                    <a:pt x="637" y="2918"/>
                  </a:lnTo>
                  <a:lnTo>
                    <a:pt x="1221" y="3409"/>
                  </a:lnTo>
                  <a:lnTo>
                    <a:pt x="2216" y="2613"/>
                  </a:lnTo>
                  <a:lnTo>
                    <a:pt x="1791" y="1074"/>
                  </a:lnTo>
                  <a:lnTo>
                    <a:pt x="1831" y="1074"/>
                  </a:lnTo>
                  <a:cubicBezTo>
                    <a:pt x="1977" y="1074"/>
                    <a:pt x="2096" y="955"/>
                    <a:pt x="2096" y="809"/>
                  </a:cubicBezTo>
                  <a:cubicBezTo>
                    <a:pt x="2096" y="663"/>
                    <a:pt x="1977" y="544"/>
                    <a:pt x="1831" y="544"/>
                  </a:cubicBezTo>
                  <a:cubicBezTo>
                    <a:pt x="1738" y="544"/>
                    <a:pt x="1672" y="584"/>
                    <a:pt x="1619" y="637"/>
                  </a:cubicBezTo>
                  <a:cubicBezTo>
                    <a:pt x="1141" y="451"/>
                    <a:pt x="1261" y="13"/>
                    <a:pt x="1261" y="13"/>
                  </a:cubicBezTo>
                  <a:lnTo>
                    <a:pt x="67"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d80886873b_33_59"/>
            <p:cNvSpPr/>
            <p:nvPr/>
          </p:nvSpPr>
          <p:spPr>
            <a:xfrm>
              <a:off x="3516421" y="992347"/>
              <a:ext cx="83872" cy="97376"/>
            </a:xfrm>
            <a:custGeom>
              <a:rect b="b" l="l" r="r" t="t"/>
              <a:pathLst>
                <a:path extrusionOk="0" h="1197" w="1031">
                  <a:moveTo>
                    <a:pt x="887" y="1"/>
                  </a:moveTo>
                  <a:cubicBezTo>
                    <a:pt x="851" y="1"/>
                    <a:pt x="814" y="20"/>
                    <a:pt x="796" y="55"/>
                  </a:cubicBezTo>
                  <a:cubicBezTo>
                    <a:pt x="711" y="251"/>
                    <a:pt x="422" y="594"/>
                    <a:pt x="97" y="594"/>
                  </a:cubicBezTo>
                  <a:cubicBezTo>
                    <a:pt x="69" y="594"/>
                    <a:pt x="41" y="591"/>
                    <a:pt x="14" y="586"/>
                  </a:cubicBezTo>
                  <a:lnTo>
                    <a:pt x="0" y="1196"/>
                  </a:lnTo>
                  <a:cubicBezTo>
                    <a:pt x="0" y="1196"/>
                    <a:pt x="412" y="1130"/>
                    <a:pt x="504" y="931"/>
                  </a:cubicBezTo>
                  <a:cubicBezTo>
                    <a:pt x="584" y="719"/>
                    <a:pt x="809" y="533"/>
                    <a:pt x="942" y="254"/>
                  </a:cubicBezTo>
                  <a:cubicBezTo>
                    <a:pt x="1031" y="78"/>
                    <a:pt x="960" y="1"/>
                    <a:pt x="887"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gd80886873b_33_59"/>
            <p:cNvSpPr/>
            <p:nvPr/>
          </p:nvSpPr>
          <p:spPr>
            <a:xfrm>
              <a:off x="3602732" y="924502"/>
              <a:ext cx="20582" cy="10901"/>
            </a:xfrm>
            <a:custGeom>
              <a:rect b="b" l="l" r="r" t="t"/>
              <a:pathLst>
                <a:path extrusionOk="0" fill="none" h="134" w="253">
                  <a:moveTo>
                    <a:pt x="0" y="133"/>
                  </a:moveTo>
                  <a:cubicBezTo>
                    <a:pt x="0" y="67"/>
                    <a:pt x="54" y="1"/>
                    <a:pt x="120" y="1"/>
                  </a:cubicBezTo>
                  <a:cubicBezTo>
                    <a:pt x="199" y="1"/>
                    <a:pt x="253" y="67"/>
                    <a:pt x="253" y="133"/>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 name="Google Shape;142;gd80886873b_33_59"/>
          <p:cNvGrpSpPr/>
          <p:nvPr/>
        </p:nvGrpSpPr>
        <p:grpSpPr>
          <a:xfrm>
            <a:off x="2317820" y="1136703"/>
            <a:ext cx="1482940" cy="782857"/>
            <a:chOff x="1791950" y="676699"/>
            <a:chExt cx="3230805" cy="1532910"/>
          </a:xfrm>
        </p:grpSpPr>
        <p:sp>
          <p:nvSpPr>
            <p:cNvPr id="143" name="Google Shape;143;gd80886873b_33_59"/>
            <p:cNvSpPr/>
            <p:nvPr/>
          </p:nvSpPr>
          <p:spPr>
            <a:xfrm>
              <a:off x="1791950" y="676699"/>
              <a:ext cx="2870260" cy="735100"/>
            </a:xfrm>
            <a:custGeom>
              <a:rect b="b" l="l" r="r" t="t"/>
              <a:pathLst>
                <a:path extrusionOk="0" h="29404" w="125861">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cap="flat" cmpd="sng" w="9525">
              <a:solidFill>
                <a:srgbClr val="9455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d80886873b_33_59"/>
            <p:cNvSpPr/>
            <p:nvPr/>
          </p:nvSpPr>
          <p:spPr>
            <a:xfrm flipH="1" rot="10800000">
              <a:off x="4266200" y="1308576"/>
              <a:ext cx="756555" cy="901033"/>
            </a:xfrm>
            <a:custGeom>
              <a:rect b="b" l="l" r="r" t="t"/>
              <a:pathLst>
                <a:path extrusionOk="0" h="11076" w="930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d80886873b_33_59"/>
            <p:cNvSpPr/>
            <p:nvPr/>
          </p:nvSpPr>
          <p:spPr>
            <a:xfrm flipH="1" rot="10800000">
              <a:off x="4479904" y="1179069"/>
              <a:ext cx="329142" cy="143583"/>
            </a:xfrm>
            <a:custGeom>
              <a:rect b="b" l="l" r="r" t="t"/>
              <a:pathLst>
                <a:path extrusionOk="0" h="1765" w="4046">
                  <a:moveTo>
                    <a:pt x="0" y="0"/>
                  </a:moveTo>
                  <a:lnTo>
                    <a:pt x="0" y="1765"/>
                  </a:lnTo>
                  <a:lnTo>
                    <a:pt x="4046" y="1765"/>
                  </a:lnTo>
                  <a:lnTo>
                    <a:pt x="4046"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d80886873b_33_59"/>
            <p:cNvSpPr/>
            <p:nvPr/>
          </p:nvSpPr>
          <p:spPr>
            <a:xfrm flipH="1" rot="10800000">
              <a:off x="4458266" y="1431578"/>
              <a:ext cx="373478" cy="452143"/>
            </a:xfrm>
            <a:custGeom>
              <a:rect b="b" l="l" r="r" t="t"/>
              <a:pathLst>
                <a:path extrusionOk="0" h="5558" w="4591">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gd80886873b_33_59"/>
            <p:cNvSpPr/>
            <p:nvPr/>
          </p:nvSpPr>
          <p:spPr>
            <a:xfrm flipH="1" rot="10800000">
              <a:off x="4458266" y="1007503"/>
              <a:ext cx="373478" cy="227780"/>
            </a:xfrm>
            <a:custGeom>
              <a:rect b="b" l="l" r="r" t="t"/>
              <a:pathLst>
                <a:path extrusionOk="0" h="2800" w="4591">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dd1c8d4f11_0_3"/>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53" name="Google Shape;153;gdd1c8d4f11_0_3"/>
          <p:cNvSpPr txBox="1"/>
          <p:nvPr/>
        </p:nvSpPr>
        <p:spPr>
          <a:xfrm>
            <a:off x="821750" y="1169675"/>
            <a:ext cx="4107000" cy="3693900"/>
          </a:xfrm>
          <a:prstGeom prst="rect">
            <a:avLst/>
          </a:prstGeom>
          <a:noFill/>
          <a:ln>
            <a:noFill/>
          </a:ln>
        </p:spPr>
        <p:txBody>
          <a:bodyPr anchorCtr="0" anchor="t" bIns="0" lIns="0" spcFirstLastPara="1" rIns="0" wrap="square" tIns="8875">
            <a:spAutoFit/>
          </a:bodyPr>
          <a:lstStyle/>
          <a:p>
            <a:pPr indent="0" lvl="0" marL="50800" rtl="0" algn="l">
              <a:lnSpc>
                <a:spcPct val="115000"/>
              </a:lnSpc>
              <a:spcBef>
                <a:spcPts val="0"/>
              </a:spcBef>
              <a:spcAft>
                <a:spcPts val="0"/>
              </a:spcAft>
              <a:buClr>
                <a:schemeClr val="dk1"/>
              </a:buClr>
              <a:buSzPts val="1100"/>
              <a:buFont typeface="Arial"/>
              <a:buNone/>
            </a:pPr>
            <a:r>
              <a:rPr b="1" lang="en-US" sz="1600">
                <a:solidFill>
                  <a:srgbClr val="595959"/>
                </a:solidFill>
                <a:latin typeface="Tahoma"/>
                <a:ea typeface="Tahoma"/>
                <a:cs typeface="Tahoma"/>
                <a:sym typeface="Tahoma"/>
              </a:rPr>
              <a:t>What is the business problem?</a:t>
            </a:r>
            <a:endParaRPr b="1" sz="16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t/>
            </a:r>
            <a:endParaRPr sz="17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rPr lang="en-US" sz="1700">
                <a:solidFill>
                  <a:srgbClr val="595959"/>
                </a:solidFill>
                <a:latin typeface="Tahoma"/>
                <a:ea typeface="Tahoma"/>
                <a:cs typeface="Tahoma"/>
                <a:sym typeface="Tahoma"/>
              </a:rPr>
              <a:t>Ayiti Analytics wants to extend their training centers  in 3 new communes in Haiti and also need to know how can they have more women enroll in their bootcamps. The problem is they do not know which communes that will be the most </a:t>
            </a:r>
            <a:r>
              <a:rPr lang="en-US" sz="1700">
                <a:solidFill>
                  <a:srgbClr val="595959"/>
                </a:solidFill>
                <a:latin typeface="Tahoma"/>
                <a:ea typeface="Tahoma"/>
                <a:cs typeface="Tahoma"/>
                <a:sym typeface="Tahoma"/>
              </a:rPr>
              <a:t>susceptible</a:t>
            </a:r>
            <a:r>
              <a:rPr lang="en-US" sz="1700">
                <a:solidFill>
                  <a:srgbClr val="595959"/>
                </a:solidFill>
                <a:latin typeface="Tahoma"/>
                <a:ea typeface="Tahoma"/>
                <a:cs typeface="Tahoma"/>
                <a:sym typeface="Tahoma"/>
              </a:rPr>
              <a:t> to implement the Bootcamp. </a:t>
            </a:r>
            <a:endParaRPr b="0" i="0" sz="1700" u="none" cap="none" strike="noStrike">
              <a:solidFill>
                <a:srgbClr val="595959"/>
              </a:solidFill>
              <a:latin typeface="Tahoma"/>
              <a:ea typeface="Tahoma"/>
              <a:cs typeface="Tahoma"/>
              <a:sym typeface="Tahoma"/>
            </a:endParaRPr>
          </a:p>
        </p:txBody>
      </p:sp>
      <p:pic>
        <p:nvPicPr>
          <p:cNvPr id="154" name="Google Shape;154;gdd1c8d4f11_0_3"/>
          <p:cNvPicPr preferRelativeResize="0"/>
          <p:nvPr/>
        </p:nvPicPr>
        <p:blipFill rotWithShape="1">
          <a:blip r:embed="rId3">
            <a:alphaModFix/>
          </a:blip>
          <a:srcRect b="0" l="0" r="0" t="0"/>
          <a:stretch/>
        </p:blipFill>
        <p:spPr>
          <a:xfrm>
            <a:off x="5316950" y="844763"/>
            <a:ext cx="3453972" cy="34539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e24c2a4305_1_36"/>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60" name="Google Shape;160;ge24c2a4305_1_36"/>
          <p:cNvSpPr txBox="1"/>
          <p:nvPr/>
        </p:nvSpPr>
        <p:spPr>
          <a:xfrm>
            <a:off x="821750" y="931975"/>
            <a:ext cx="5140800" cy="4146300"/>
          </a:xfrm>
          <a:prstGeom prst="rect">
            <a:avLst/>
          </a:prstGeom>
          <a:noFill/>
          <a:ln>
            <a:noFill/>
          </a:ln>
        </p:spPr>
        <p:txBody>
          <a:bodyPr anchorCtr="0" anchor="t" bIns="0" lIns="0" spcFirstLastPara="1" rIns="0" wrap="square" tIns="8875">
            <a:spAutoFit/>
          </a:bodyPr>
          <a:lstStyle/>
          <a:p>
            <a:pPr indent="0" lvl="0" marL="50800" rtl="0" algn="l">
              <a:lnSpc>
                <a:spcPct val="115000"/>
              </a:lnSpc>
              <a:spcBef>
                <a:spcPts val="0"/>
              </a:spcBef>
              <a:spcAft>
                <a:spcPts val="0"/>
              </a:spcAft>
              <a:buClr>
                <a:schemeClr val="dk1"/>
              </a:buClr>
              <a:buSzPts val="1100"/>
              <a:buFont typeface="Arial"/>
              <a:buNone/>
            </a:pPr>
            <a:r>
              <a:rPr b="1" lang="en-US" sz="1600">
                <a:solidFill>
                  <a:srgbClr val="595959"/>
                </a:solidFill>
                <a:latin typeface="Tahoma"/>
                <a:ea typeface="Tahoma"/>
                <a:cs typeface="Tahoma"/>
                <a:sym typeface="Tahoma"/>
              </a:rPr>
              <a:t>Who are the stakeholders impacted by the problems?</a:t>
            </a:r>
            <a:endParaRPr b="1" sz="1600">
              <a:solidFill>
                <a:srgbClr val="595959"/>
              </a:solidFill>
              <a:latin typeface="Tahoma"/>
              <a:ea typeface="Tahoma"/>
              <a:cs typeface="Tahoma"/>
              <a:sym typeface="Tahoma"/>
            </a:endParaRPr>
          </a:p>
          <a:p>
            <a:pPr indent="0" lvl="0" marL="0" marR="5080" rtl="0" algn="l">
              <a:lnSpc>
                <a:spcPct val="150000"/>
              </a:lnSpc>
              <a:spcBef>
                <a:spcPts val="0"/>
              </a:spcBef>
              <a:spcAft>
                <a:spcPts val="0"/>
              </a:spcAft>
              <a:buClr>
                <a:srgbClr val="000000"/>
              </a:buClr>
              <a:buSzPts val="1700"/>
              <a:buFont typeface="Arial"/>
              <a:buNone/>
            </a:pPr>
            <a:r>
              <a:rPr lang="en-US" sz="1600">
                <a:solidFill>
                  <a:srgbClr val="595959"/>
                </a:solidFill>
                <a:latin typeface="Tahoma"/>
                <a:ea typeface="Tahoma"/>
                <a:cs typeface="Tahoma"/>
                <a:sym typeface="Tahoma"/>
              </a:rPr>
              <a:t>The stakeholders affected by this problems are :</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 The Executive boards of Ayiti Analytics</a:t>
            </a:r>
            <a:r>
              <a:rPr lang="en-US" sz="1600">
                <a:solidFill>
                  <a:srgbClr val="595959"/>
                </a:solidFill>
                <a:latin typeface="Tahoma"/>
                <a:ea typeface="Tahoma"/>
                <a:cs typeface="Tahoma"/>
                <a:sym typeface="Tahoma"/>
              </a:rPr>
              <a:t> that can’t decide where to extend their training centers</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The applicants</a:t>
            </a:r>
            <a:r>
              <a:rPr lang="en-US" sz="1600">
                <a:solidFill>
                  <a:srgbClr val="595959"/>
                </a:solidFill>
                <a:latin typeface="Tahoma"/>
                <a:ea typeface="Tahoma"/>
                <a:cs typeface="Tahoma"/>
                <a:sym typeface="Tahoma"/>
              </a:rPr>
              <a:t> that needs to gather in Port-au-Prince commune, with all the security risks in a 4 month long bootcamp could impact their productivity</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Ayiti Analytics Sponsors : Knowing how and where AA will extend </a:t>
            </a:r>
            <a:r>
              <a:rPr lang="en-US" sz="1600">
                <a:solidFill>
                  <a:srgbClr val="595959"/>
                </a:solidFill>
                <a:latin typeface="Tahoma"/>
                <a:ea typeface="Tahoma"/>
                <a:cs typeface="Tahoma"/>
                <a:sym typeface="Tahoma"/>
              </a:rPr>
              <a:t>itself</a:t>
            </a:r>
            <a:r>
              <a:rPr lang="en-US" sz="1600">
                <a:solidFill>
                  <a:srgbClr val="595959"/>
                </a:solidFill>
                <a:latin typeface="Tahoma"/>
                <a:ea typeface="Tahoma"/>
                <a:cs typeface="Tahoma"/>
                <a:sym typeface="Tahoma"/>
              </a:rPr>
              <a:t> in the future could impact the relationship with them.</a:t>
            </a:r>
            <a:endParaRPr sz="1600">
              <a:solidFill>
                <a:srgbClr val="595959"/>
              </a:solidFill>
              <a:latin typeface="Tahoma"/>
              <a:ea typeface="Tahoma"/>
              <a:cs typeface="Tahoma"/>
              <a:sym typeface="Tahoma"/>
            </a:endParaRPr>
          </a:p>
        </p:txBody>
      </p:sp>
      <p:pic>
        <p:nvPicPr>
          <p:cNvPr id="161" name="Google Shape;161;ge24c2a4305_1_36"/>
          <p:cNvPicPr preferRelativeResize="0"/>
          <p:nvPr/>
        </p:nvPicPr>
        <p:blipFill rotWithShape="1">
          <a:blip r:embed="rId3">
            <a:alphaModFix/>
          </a:blip>
          <a:srcRect b="0" l="0" r="0" t="0"/>
          <a:stretch/>
        </p:blipFill>
        <p:spPr>
          <a:xfrm>
            <a:off x="5761300" y="844775"/>
            <a:ext cx="3117701" cy="34539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e24c2a4305_1_42"/>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67" name="Google Shape;167;ge24c2a4305_1_42"/>
          <p:cNvSpPr txBox="1"/>
          <p:nvPr/>
        </p:nvSpPr>
        <p:spPr>
          <a:xfrm>
            <a:off x="821750" y="1161300"/>
            <a:ext cx="4107000" cy="3364500"/>
          </a:xfrm>
          <a:prstGeom prst="rect">
            <a:avLst/>
          </a:prstGeom>
          <a:noFill/>
          <a:ln>
            <a:noFill/>
          </a:ln>
        </p:spPr>
        <p:txBody>
          <a:bodyPr anchorCtr="0" anchor="t" bIns="0" lIns="0" spcFirstLastPara="1" rIns="0" wrap="square" tIns="8875">
            <a:spAutoFit/>
          </a:bodyPr>
          <a:lstStyle/>
          <a:p>
            <a:pPr indent="0" lvl="0" marL="12700" marR="5080" rtl="0" algn="l">
              <a:lnSpc>
                <a:spcPct val="150000"/>
              </a:lnSpc>
              <a:spcBef>
                <a:spcPts val="0"/>
              </a:spcBef>
              <a:spcAft>
                <a:spcPts val="0"/>
              </a:spcAft>
              <a:buClr>
                <a:srgbClr val="000000"/>
              </a:buClr>
              <a:buSzPts val="1700"/>
              <a:buFont typeface="Arial"/>
              <a:buNone/>
            </a:pPr>
            <a:r>
              <a:rPr b="1" lang="en-US" sz="1600">
                <a:solidFill>
                  <a:srgbClr val="595959"/>
                </a:solidFill>
                <a:latin typeface="Tahoma"/>
                <a:ea typeface="Tahoma"/>
                <a:cs typeface="Tahoma"/>
                <a:sym typeface="Tahoma"/>
              </a:rPr>
              <a:t>Why is this problem important to the organization?</a:t>
            </a:r>
            <a:endParaRPr b="1" sz="17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rPr lang="en-US" sz="1700">
                <a:solidFill>
                  <a:srgbClr val="595959"/>
                </a:solidFill>
                <a:latin typeface="Tahoma"/>
                <a:ea typeface="Tahoma"/>
                <a:cs typeface="Tahoma"/>
                <a:sym typeface="Tahoma"/>
              </a:rPr>
              <a:t>The problem is </a:t>
            </a:r>
            <a:r>
              <a:rPr lang="en-US" sz="1700">
                <a:solidFill>
                  <a:srgbClr val="595959"/>
                </a:solidFill>
                <a:latin typeface="Tahoma"/>
                <a:ea typeface="Tahoma"/>
                <a:cs typeface="Tahoma"/>
                <a:sym typeface="Tahoma"/>
              </a:rPr>
              <a:t>important to</a:t>
            </a:r>
            <a:r>
              <a:rPr lang="en-US" sz="1700">
                <a:solidFill>
                  <a:srgbClr val="595959"/>
                </a:solidFill>
                <a:latin typeface="Tahoma"/>
                <a:ea typeface="Tahoma"/>
                <a:cs typeface="Tahoma"/>
                <a:sym typeface="Tahoma"/>
              </a:rPr>
              <a:t> the organisations because AA wants to cover more area in Haiti with their services and training in data science they are </a:t>
            </a:r>
            <a:r>
              <a:rPr lang="en-US" sz="1700">
                <a:solidFill>
                  <a:srgbClr val="595959"/>
                </a:solidFill>
                <a:latin typeface="Tahoma"/>
                <a:ea typeface="Tahoma"/>
                <a:cs typeface="Tahoma"/>
                <a:sym typeface="Tahoma"/>
              </a:rPr>
              <a:t>providing</a:t>
            </a:r>
            <a:r>
              <a:rPr lang="en-US" sz="1700">
                <a:solidFill>
                  <a:srgbClr val="595959"/>
                </a:solidFill>
                <a:latin typeface="Tahoma"/>
                <a:ea typeface="Tahoma"/>
                <a:cs typeface="Tahoma"/>
                <a:sym typeface="Tahoma"/>
              </a:rPr>
              <a:t>. Being able to reach communes that have  ease of access to computer and internet would make the process more easier.</a:t>
            </a:r>
            <a:endParaRPr sz="1700">
              <a:solidFill>
                <a:srgbClr val="595959"/>
              </a:solidFill>
              <a:latin typeface="Tahoma"/>
              <a:ea typeface="Tahoma"/>
              <a:cs typeface="Tahoma"/>
              <a:sym typeface="Tahoma"/>
            </a:endParaRPr>
          </a:p>
        </p:txBody>
      </p:sp>
      <p:pic>
        <p:nvPicPr>
          <p:cNvPr id="168" name="Google Shape;168;ge24c2a4305_1_42"/>
          <p:cNvPicPr preferRelativeResize="0"/>
          <p:nvPr/>
        </p:nvPicPr>
        <p:blipFill rotWithShape="1">
          <a:blip r:embed="rId3">
            <a:alphaModFix/>
          </a:blip>
          <a:srcRect b="0" l="0" r="0" t="0"/>
          <a:stretch/>
        </p:blipFill>
        <p:spPr>
          <a:xfrm>
            <a:off x="5316950" y="844763"/>
            <a:ext cx="3453972" cy="345397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
          <p:cNvSpPr txBox="1"/>
          <p:nvPr/>
        </p:nvSpPr>
        <p:spPr>
          <a:xfrm>
            <a:off x="821750" y="303367"/>
            <a:ext cx="2139950" cy="42164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2600"/>
              <a:buFont typeface="Arial"/>
              <a:buNone/>
            </a:pPr>
            <a:r>
              <a:rPr b="1" i="0" lang="en-US" sz="2600" u="none" cap="none" strike="noStrike">
                <a:solidFill>
                  <a:srgbClr val="1A1A1A"/>
                </a:solidFill>
                <a:latin typeface="Trebuchet MS"/>
                <a:ea typeface="Trebuchet MS"/>
                <a:cs typeface="Trebuchet MS"/>
                <a:sym typeface="Trebuchet MS"/>
              </a:rPr>
              <a:t>Methodology</a:t>
            </a:r>
            <a:endParaRPr b="0" i="0" sz="2600" u="none" cap="none" strike="noStrike">
              <a:solidFill>
                <a:srgbClr val="000000"/>
              </a:solidFill>
              <a:latin typeface="Trebuchet MS"/>
              <a:ea typeface="Trebuchet MS"/>
              <a:cs typeface="Trebuchet MS"/>
              <a:sym typeface="Trebuchet MS"/>
            </a:endParaRPr>
          </a:p>
        </p:txBody>
      </p:sp>
      <p:sp>
        <p:nvSpPr>
          <p:cNvPr id="174" name="Google Shape;174;p3"/>
          <p:cNvSpPr txBox="1"/>
          <p:nvPr/>
        </p:nvSpPr>
        <p:spPr>
          <a:xfrm>
            <a:off x="802475" y="1357625"/>
            <a:ext cx="4713000" cy="3460800"/>
          </a:xfrm>
          <a:prstGeom prst="rect">
            <a:avLst/>
          </a:prstGeom>
          <a:noFill/>
          <a:ln>
            <a:noFill/>
          </a:ln>
        </p:spPr>
        <p:txBody>
          <a:bodyPr anchorCtr="0" anchor="t" bIns="0" lIns="0" spcFirstLastPara="1" rIns="0" wrap="square" tIns="12700">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400" u="none" cap="none" strike="noStrike">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Ayiti analytics Datasets that includes questionnaire </a:t>
            </a:r>
            <a:r>
              <a:rPr lang="en-US">
                <a:solidFill>
                  <a:srgbClr val="595959"/>
                </a:solidFill>
                <a:latin typeface="Tahoma"/>
                <a:ea typeface="Tahoma"/>
                <a:cs typeface="Tahoma"/>
                <a:sym typeface="Tahoma"/>
              </a:rPr>
              <a:t>forms</a:t>
            </a:r>
            <a:r>
              <a:rPr lang="en-US">
                <a:solidFill>
                  <a:srgbClr val="595959"/>
                </a:solidFill>
                <a:latin typeface="Tahoma"/>
                <a:ea typeface="Tahoma"/>
                <a:cs typeface="Tahoma"/>
                <a:sym typeface="Tahoma"/>
              </a:rPr>
              <a:t> data ,course </a:t>
            </a:r>
            <a:r>
              <a:rPr lang="en-US">
                <a:solidFill>
                  <a:srgbClr val="595959"/>
                </a:solidFill>
                <a:latin typeface="Tahoma"/>
                <a:ea typeface="Tahoma"/>
                <a:cs typeface="Tahoma"/>
                <a:sym typeface="Tahoma"/>
              </a:rPr>
              <a:t>enrollment</a:t>
            </a:r>
            <a:r>
              <a:rPr lang="en-US">
                <a:solidFill>
                  <a:srgbClr val="595959"/>
                </a:solidFill>
                <a:latin typeface="Tahoma"/>
                <a:ea typeface="Tahoma"/>
                <a:cs typeface="Tahoma"/>
                <a:sym typeface="Tahoma"/>
              </a:rPr>
              <a:t>,number of Transactions and industry/study domain</a:t>
            </a:r>
            <a:endParaRPr b="0" i="0" sz="1400" u="none" cap="none" strike="noStrike">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The main tool we used for the data processing is Python.  We used it to do the merging of the dataset, data cleaning and also data visualization. </a:t>
            </a:r>
            <a:endParaRPr>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Our approach is Diagnostic Analysis to provide a more in-depth analysis to answer several questions asked by the Executive Boards</a:t>
            </a:r>
            <a:endParaRPr>
              <a:solidFill>
                <a:srgbClr val="595959"/>
              </a:solidFill>
              <a:latin typeface="Tahoma"/>
              <a:ea typeface="Tahoma"/>
              <a:cs typeface="Tahoma"/>
              <a:sym typeface="Tahoma"/>
            </a:endParaRPr>
          </a:p>
          <a:p>
            <a:pPr indent="0" lvl="0" marL="0" marR="0" rtl="0" algn="just">
              <a:lnSpc>
                <a:spcPct val="150000"/>
              </a:lnSpc>
              <a:spcBef>
                <a:spcPts val="0"/>
              </a:spcBef>
              <a:spcAft>
                <a:spcPts val="0"/>
              </a:spcAft>
              <a:buNone/>
            </a:pPr>
            <a:r>
              <a:t/>
            </a:r>
            <a:endParaRPr>
              <a:solidFill>
                <a:srgbClr val="595959"/>
              </a:solidFill>
              <a:latin typeface="Tahoma"/>
              <a:ea typeface="Tahoma"/>
              <a:cs typeface="Tahoma"/>
              <a:sym typeface="Tahoma"/>
            </a:endParaRPr>
          </a:p>
        </p:txBody>
      </p:sp>
      <p:pic>
        <p:nvPicPr>
          <p:cNvPr id="175" name="Google Shape;175;p3"/>
          <p:cNvPicPr preferRelativeResize="0"/>
          <p:nvPr/>
        </p:nvPicPr>
        <p:blipFill rotWithShape="1">
          <a:blip r:embed="rId3">
            <a:alphaModFix/>
          </a:blip>
          <a:srcRect b="14254" l="15393" r="15393" t="14260"/>
          <a:stretch/>
        </p:blipFill>
        <p:spPr>
          <a:xfrm>
            <a:off x="5695300" y="1053163"/>
            <a:ext cx="3247050" cy="3353424"/>
          </a:xfrm>
          <a:prstGeom prst="rect">
            <a:avLst/>
          </a:prstGeom>
          <a:noFill/>
          <a:ln>
            <a:noFill/>
          </a:ln>
        </p:spPr>
      </p:pic>
      <p:sp>
        <p:nvSpPr>
          <p:cNvPr id="176" name="Google Shape;176;p3"/>
          <p:cNvSpPr txBox="1"/>
          <p:nvPr/>
        </p:nvSpPr>
        <p:spPr>
          <a:xfrm>
            <a:off x="777700" y="1155475"/>
            <a:ext cx="43734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rgbClr val="595959"/>
                </a:solidFill>
                <a:latin typeface="Tahoma"/>
                <a:ea typeface="Tahoma"/>
                <a:cs typeface="Tahoma"/>
                <a:sym typeface="Tahoma"/>
              </a:rPr>
              <a:t>To realized this project, we used:</a:t>
            </a:r>
            <a:endParaRPr b="1" i="0" sz="1500" u="none" cap="none" strike="noStrike">
              <a:solidFill>
                <a:srgbClr val="595959"/>
              </a:solidFill>
              <a:latin typeface="Tahoma"/>
              <a:ea typeface="Tahoma"/>
              <a:cs typeface="Tahoma"/>
              <a:sym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dd24ee2225_2_1007"/>
          <p:cNvSpPr txBox="1"/>
          <p:nvPr>
            <p:ph type="ctr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The average of the student’s age by gender</a:t>
            </a:r>
            <a:endParaRPr b="1">
              <a:solidFill>
                <a:srgbClr val="1A1A1A"/>
              </a:solidFill>
            </a:endParaRPr>
          </a:p>
        </p:txBody>
      </p:sp>
      <p:sp>
        <p:nvSpPr>
          <p:cNvPr id="182" name="Google Shape;182;gdd24ee2225_2_1007"/>
          <p:cNvSpPr txBox="1"/>
          <p:nvPr/>
        </p:nvSpPr>
        <p:spPr>
          <a:xfrm>
            <a:off x="7126525" y="980750"/>
            <a:ext cx="1786200" cy="3763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US" sz="1300">
                <a:solidFill>
                  <a:srgbClr val="666666"/>
                </a:solidFill>
                <a:latin typeface="Tahoma"/>
                <a:ea typeface="Tahoma"/>
                <a:cs typeface="Tahoma"/>
                <a:sym typeface="Tahoma"/>
              </a:rPr>
              <a:t>In total from the dataset , we had 250 applications for the 2021 Bootcamp of which 207 males and 43 females with an average age of 27.6 years and 26.44 years respectively.</a:t>
            </a:r>
            <a:endParaRPr sz="1300">
              <a:solidFill>
                <a:srgbClr val="666666"/>
              </a:solidFill>
              <a:latin typeface="Tahoma"/>
              <a:ea typeface="Tahoma"/>
              <a:cs typeface="Tahoma"/>
              <a:sym typeface="Tahoma"/>
            </a:endParaRPr>
          </a:p>
          <a:p>
            <a:pPr indent="0" lvl="0" marL="0" marR="0" rtl="0" algn="l">
              <a:lnSpc>
                <a:spcPct val="150000"/>
              </a:lnSpc>
              <a:spcBef>
                <a:spcPts val="0"/>
              </a:spcBef>
              <a:spcAft>
                <a:spcPts val="0"/>
              </a:spcAft>
              <a:buClr>
                <a:srgbClr val="000000"/>
              </a:buClr>
              <a:buSzPts val="1400"/>
              <a:buFont typeface="Arial"/>
              <a:buNone/>
            </a:pPr>
            <a:r>
              <a:rPr lang="en-US" sz="1300">
                <a:solidFill>
                  <a:srgbClr val="666666"/>
                </a:solidFill>
                <a:latin typeface="Tahoma"/>
                <a:ea typeface="Tahoma"/>
                <a:cs typeface="Tahoma"/>
                <a:sym typeface="Tahoma"/>
              </a:rPr>
              <a:t>Women represented 17.2% of the total applicants</a:t>
            </a:r>
            <a:endParaRPr sz="1300">
              <a:solidFill>
                <a:srgbClr val="666666"/>
              </a:solidFill>
              <a:latin typeface="Tahoma"/>
              <a:ea typeface="Tahoma"/>
              <a:cs typeface="Tahoma"/>
              <a:sym typeface="Tahoma"/>
            </a:endParaRPr>
          </a:p>
        </p:txBody>
      </p:sp>
      <p:pic>
        <p:nvPicPr>
          <p:cNvPr id="183" name="Google Shape;183;gdd24ee2225_2_1007"/>
          <p:cNvPicPr preferRelativeResize="0"/>
          <p:nvPr/>
        </p:nvPicPr>
        <p:blipFill>
          <a:blip r:embed="rId3">
            <a:alphaModFix/>
          </a:blip>
          <a:stretch>
            <a:fillRect/>
          </a:stretch>
        </p:blipFill>
        <p:spPr>
          <a:xfrm>
            <a:off x="694075" y="855975"/>
            <a:ext cx="5946074" cy="3915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2021-05-25T12:22:41Z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